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8" r:id="rId3"/>
    <p:sldId id="259" r:id="rId4"/>
    <p:sldId id="258" r:id="rId5"/>
    <p:sldId id="263" r:id="rId6"/>
    <p:sldId id="257" r:id="rId7"/>
    <p:sldId id="261" r:id="rId8"/>
    <p:sldId id="260" r:id="rId9"/>
    <p:sldId id="262" r:id="rId10"/>
    <p:sldId id="264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69" r:id="rId19"/>
    <p:sldId id="265" r:id="rId20"/>
    <p:sldId id="270" r:id="rId21"/>
    <p:sldId id="266" r:id="rId22"/>
    <p:sldId id="26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10-Jul-20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10-Jul-20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10-Jul-20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10-Jul-20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10-Jul-20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10-Jul-20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10-Jul-20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10-Jul-20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10-Jul-20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10-Jul-20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10-Jul-20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10-Jul-20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10-Jul-20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10-Jul-20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10-Jul-20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10-Jul-20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10-Jul-20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10-Jul-20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rosmodem.wordpress.com/" TargetMode="External"/><Relationship Id="rId2" Type="http://schemas.openxmlformats.org/officeDocument/2006/relationships/hyperlink" Target="http://www.qsl.net/k/kw6gb/Winlink_Wednesday/All_About_Winlink_Wednesday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inlink.org/RMSChannels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02155-D491-41B2-889D-8DA3117DAC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Red Cross Emergency Drill Adventures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EA15C-03D4-4A3A-A865-273F8BCCD0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Using </a:t>
            </a:r>
            <a:r>
              <a:rPr lang="en-US" dirty="0" err="1"/>
              <a:t>Winlink</a:t>
            </a:r>
            <a:r>
              <a:rPr lang="en-US" dirty="0"/>
              <a:t> in an Emergency Setup</a:t>
            </a:r>
          </a:p>
          <a:p>
            <a:r>
              <a:rPr lang="en-US" dirty="0"/>
              <a:t>July 10</a:t>
            </a:r>
            <a:r>
              <a:rPr lang="en-US" baseline="30000" dirty="0"/>
              <a:t>th</a:t>
            </a:r>
            <a:r>
              <a:rPr lang="en-US" dirty="0"/>
              <a:t>, 2020; presented by:</a:t>
            </a:r>
          </a:p>
          <a:p>
            <a:r>
              <a:rPr lang="en-US" dirty="0"/>
              <a:t>Jay King W2AFE and Bernhard Hailer AE6YN</a:t>
            </a:r>
          </a:p>
        </p:txBody>
      </p:sp>
    </p:spTree>
    <p:extLst>
      <p:ext uri="{BB962C8B-B14F-4D97-AF65-F5344CB8AC3E}">
        <p14:creationId xmlns:p14="http://schemas.microsoft.com/office/powerpoint/2010/main" val="4247745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8C238-BA0B-4584-854A-2B700E0E1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Bernhard's story 3/3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2B454-DCD0-418D-B679-33D76D05B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328847"/>
          </a:xfrm>
        </p:spPr>
        <p:txBody>
          <a:bodyPr>
            <a:normAutofit/>
          </a:bodyPr>
          <a:lstStyle/>
          <a:p>
            <a:r>
              <a:rPr lang="en-US" dirty="0"/>
              <a:t>With these, my packet station worked. But couldn't connect to the station in Burlingame. Monitored the traffic on the frequency and found a station I could use as a via. I got the message through packet!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This part of the drill was decoupled from the internet, no regular email attachment needed!</a:t>
            </a:r>
          </a:p>
          <a:p>
            <a:r>
              <a:rPr lang="en-US" dirty="0"/>
              <a:t>Still missing: packet access to the </a:t>
            </a:r>
            <a:r>
              <a:rPr lang="en-US" dirty="0" err="1"/>
              <a:t>Winlink</a:t>
            </a:r>
            <a:r>
              <a:rPr lang="en-US" dirty="0"/>
              <a:t> network. Found out that there's such a node on Crystal Peak, on 145.630 </a:t>
            </a:r>
            <a:r>
              <a:rPr lang="en-US" dirty="0" err="1"/>
              <a:t>MHz.</a:t>
            </a:r>
            <a:r>
              <a:rPr lang="en-US" dirty="0"/>
              <a:t> It worked instantly!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FFFF00"/>
                </a:solidFill>
              </a:rPr>
              <a:t>I was now </a:t>
            </a:r>
            <a:r>
              <a:rPr lang="en-US" b="1" dirty="0">
                <a:solidFill>
                  <a:srgbClr val="FFFF00"/>
                </a:solidFill>
              </a:rPr>
              <a:t>entirely decoupled from the internet</a:t>
            </a:r>
            <a:r>
              <a:rPr lang="en-US" dirty="0">
                <a:solidFill>
                  <a:srgbClr val="FFFF00"/>
                </a:solidFill>
              </a:rPr>
              <a:t>.</a:t>
            </a:r>
          </a:p>
          <a:p>
            <a:r>
              <a:rPr lang="en-US" dirty="0"/>
              <a:t>Last part was emergency power. I used my field day setup: 240 W solar array and lead gel cells. </a:t>
            </a:r>
            <a:r>
              <a:rPr lang="en-US" b="1" dirty="0">
                <a:solidFill>
                  <a:srgbClr val="FFFF00"/>
                </a:solidFill>
              </a:rPr>
              <a:t>Complete independence!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2CB8BD-4E72-49D1-9C42-2B4EB52A3189}"/>
              </a:ext>
            </a:extLst>
          </p:cNvPr>
          <p:cNvSpPr txBox="1"/>
          <p:nvPr/>
        </p:nvSpPr>
        <p:spPr>
          <a:xfrm>
            <a:off x="11729316" y="6361378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106139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8C238-BA0B-4584-854A-2B700E0E1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Winlink</a:t>
            </a:r>
            <a:r>
              <a:rPr lang="en-US" dirty="0"/>
              <a:t> demonstration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2B454-DCD0-418D-B679-33D76D05B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7215" y="5252121"/>
            <a:ext cx="1520084" cy="73617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DEMO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EC8209-5CDD-4CF3-91E6-11B1C112B26F}"/>
              </a:ext>
            </a:extLst>
          </p:cNvPr>
          <p:cNvSpPr txBox="1"/>
          <p:nvPr/>
        </p:nvSpPr>
        <p:spPr>
          <a:xfrm>
            <a:off x="11548998" y="6361378"/>
            <a:ext cx="768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J&amp;B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505322-87D6-4DD0-9BA2-3E7A0128A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98" y="2133579"/>
            <a:ext cx="6369876" cy="41974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1CDCE9-63A7-45EA-A431-C4837F2281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0974" y="2133579"/>
            <a:ext cx="3912020" cy="292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762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8C238-BA0B-4584-854A-2B700E0E1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n-US" dirty="0"/>
              <a:t>Why Use </a:t>
            </a:r>
            <a:r>
              <a:rPr lang="en-US" dirty="0" err="1"/>
              <a:t>Winlink</a:t>
            </a:r>
            <a:r>
              <a:rPr lang="en-US" dirty="0"/>
              <a:t>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159A9BF-2C72-4705-A364-BC7F992DB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165527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100000"/>
              </a:lnSpc>
            </a:pPr>
            <a:r>
              <a:rPr lang="en-US" dirty="0"/>
              <a:t>The Red Cross drill already is a good example why </a:t>
            </a:r>
            <a:r>
              <a:rPr lang="en-US" dirty="0" err="1"/>
              <a:t>Winlink</a:t>
            </a:r>
            <a:r>
              <a:rPr lang="en-US" dirty="0"/>
              <a:t> is so powerful.</a:t>
            </a:r>
          </a:p>
          <a:p>
            <a:pPr lvl="0">
              <a:lnSpc>
                <a:spcPct val="100000"/>
              </a:lnSpc>
            </a:pPr>
            <a:r>
              <a:rPr lang="en-US" dirty="0"/>
              <a:t>Another example: Jay got started with </a:t>
            </a:r>
            <a:r>
              <a:rPr lang="en-US" dirty="0" err="1"/>
              <a:t>WinLink</a:t>
            </a:r>
            <a:r>
              <a:rPr lang="en-US" dirty="0"/>
              <a:t> as a volunteer at the Western States 100 Mile Endurance Run</a:t>
            </a:r>
          </a:p>
          <a:p>
            <a:pPr lvl="0">
              <a:lnSpc>
                <a:spcPct val="100000"/>
              </a:lnSpc>
            </a:pPr>
            <a:r>
              <a:rPr lang="en-US" dirty="0" err="1"/>
              <a:t>WinLink</a:t>
            </a:r>
            <a:r>
              <a:rPr lang="en-US" dirty="0"/>
              <a:t> is used for participant progress reporting as opposed to voice comm's which is now more-reserved for critical comm's.</a:t>
            </a:r>
          </a:p>
          <a:p>
            <a:pPr lvl="0">
              <a:lnSpc>
                <a:spcPct val="100000"/>
              </a:lnSpc>
            </a:pPr>
            <a:r>
              <a:rPr lang="en-US" dirty="0"/>
              <a:t>370 runners, 15 check-points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about 5,000 pieces of data</a:t>
            </a:r>
          </a:p>
          <a:p>
            <a:pPr lvl="0">
              <a:lnSpc>
                <a:spcPct val="100000"/>
              </a:lnSpc>
            </a:pPr>
            <a:r>
              <a:rPr lang="en-US" dirty="0"/>
              <a:t>Originally, data was reported by voice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bandwidth problem, especially bad in emergencies like runner injuries</a:t>
            </a:r>
          </a:p>
          <a:p>
            <a:pPr lvl="0">
              <a:lnSpc>
                <a:spcPct val="100000"/>
              </a:lnSpc>
            </a:pPr>
            <a:r>
              <a:rPr lang="en-US" dirty="0"/>
              <a:t>Using </a:t>
            </a:r>
            <a:r>
              <a:rPr lang="en-US" dirty="0" err="1"/>
              <a:t>WinLink</a:t>
            </a:r>
            <a:r>
              <a:rPr lang="en-US" dirty="0"/>
              <a:t> allows for the data to be sent using a template designed specifically for the race and the data is then migrated directly into the race management database and reported to the general public via a couple of social media platforms.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0D5570-F1D1-44D6-8EDB-201852FB2AF0}"/>
              </a:ext>
            </a:extLst>
          </p:cNvPr>
          <p:cNvSpPr txBox="1"/>
          <p:nvPr/>
        </p:nvSpPr>
        <p:spPr>
          <a:xfrm>
            <a:off x="11729316" y="636137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3484959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8C238-BA0B-4584-854A-2B700E0E1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n-US" dirty="0"/>
              <a:t>The Original </a:t>
            </a:r>
            <a:r>
              <a:rPr lang="en-US" dirty="0" err="1"/>
              <a:t>WinLink</a:t>
            </a:r>
            <a:r>
              <a:rPr lang="en-US" dirty="0"/>
              <a:t> Wednesday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159A9BF-2C72-4705-A364-BC7F992DB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165527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 dirty="0"/>
              <a:t>http://winlinkwednesday.net/</a:t>
            </a:r>
          </a:p>
          <a:p>
            <a:pPr lvl="0">
              <a:lnSpc>
                <a:spcPct val="100000"/>
              </a:lnSpc>
            </a:pPr>
            <a:r>
              <a:rPr lang="en-US" dirty="0"/>
              <a:t>Mission: Purpose of </a:t>
            </a:r>
            <a:r>
              <a:rPr lang="en-US" dirty="0" err="1"/>
              <a:t>Winlink</a:t>
            </a:r>
            <a:r>
              <a:rPr lang="en-US" dirty="0"/>
              <a:t> Wednesday is to encourage the regular use of the </a:t>
            </a:r>
            <a:r>
              <a:rPr lang="en-US" dirty="0" err="1"/>
              <a:t>Winlink</a:t>
            </a:r>
            <a:r>
              <a:rPr lang="en-US" dirty="0"/>
              <a:t> in all of its various modes (Packet, </a:t>
            </a:r>
            <a:r>
              <a:rPr lang="en-US" dirty="0" err="1"/>
              <a:t>Winmor</a:t>
            </a:r>
            <a:r>
              <a:rPr lang="en-US" dirty="0"/>
              <a:t>, ARDOP, VARA, and PACTOR) in VA</a:t>
            </a:r>
          </a:p>
          <a:p>
            <a:pPr lvl="0">
              <a:lnSpc>
                <a:spcPct val="100000"/>
              </a:lnSpc>
            </a:pPr>
            <a:r>
              <a:rPr lang="en-US" dirty="0"/>
              <a:t>Check in Details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To: KW6GB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Subject: </a:t>
            </a:r>
            <a:r>
              <a:rPr lang="en-US" dirty="0" err="1"/>
              <a:t>Winlink</a:t>
            </a:r>
            <a:r>
              <a:rPr lang="en-US" dirty="0"/>
              <a:t> Wednesday Check-In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Message body: call sign, first name, city or town, county, state (HF or VHF, etc.)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Message body example: KM4DC, Don, Reston, Fairfax, VA (HF)</a:t>
            </a:r>
          </a:p>
          <a:p>
            <a:pPr lvl="0">
              <a:lnSpc>
                <a:spcPct val="100000"/>
              </a:lnSpc>
            </a:pP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0D5570-F1D1-44D6-8EDB-201852FB2AF0}"/>
              </a:ext>
            </a:extLst>
          </p:cNvPr>
          <p:cNvSpPr txBox="1"/>
          <p:nvPr/>
        </p:nvSpPr>
        <p:spPr>
          <a:xfrm>
            <a:off x="11729316" y="636137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2817634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8C238-BA0B-4584-854A-2B700E0E1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n-US" dirty="0" err="1"/>
              <a:t>WinLink</a:t>
            </a:r>
            <a:r>
              <a:rPr lang="en-US" dirty="0"/>
              <a:t> Wednesday - Texas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159A9BF-2C72-4705-A364-BC7F992DB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165527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 dirty="0"/>
              <a:t>https://sites.google.com/view/winlink-wednesday-ntx/home</a:t>
            </a:r>
          </a:p>
          <a:p>
            <a:pPr lvl="0">
              <a:lnSpc>
                <a:spcPct val="100000"/>
              </a:lnSpc>
            </a:pPr>
            <a:r>
              <a:rPr lang="en-US" dirty="0"/>
              <a:t>To: KF5VO</a:t>
            </a:r>
          </a:p>
          <a:p>
            <a:pPr lvl="0">
              <a:lnSpc>
                <a:spcPct val="100000"/>
              </a:lnSpc>
            </a:pPr>
            <a:r>
              <a:rPr lang="en-US" dirty="0"/>
              <a:t>Use Template: </a:t>
            </a:r>
            <a:r>
              <a:rPr lang="en-US" dirty="0" err="1"/>
              <a:t>Winlink</a:t>
            </a:r>
            <a:r>
              <a:rPr lang="en-US" dirty="0"/>
              <a:t> Check In.txt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Open new message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Click Select Template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Expand the Standard Templates. The version of the templates is in parenthesis.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Expand GENERAL Forms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Double click on "</a:t>
            </a:r>
            <a:r>
              <a:rPr lang="en-US" dirty="0" err="1"/>
              <a:t>Winlink</a:t>
            </a:r>
            <a:r>
              <a:rPr lang="en-US" dirty="0"/>
              <a:t> Check in.txt". This will open the template.</a:t>
            </a:r>
          </a:p>
          <a:p>
            <a:pPr lvl="0">
              <a:lnSpc>
                <a:spcPct val="100000"/>
              </a:lnSpc>
            </a:pP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0D5570-F1D1-44D6-8EDB-201852FB2AF0}"/>
              </a:ext>
            </a:extLst>
          </p:cNvPr>
          <p:cNvSpPr txBox="1"/>
          <p:nvPr/>
        </p:nvSpPr>
        <p:spPr>
          <a:xfrm>
            <a:off x="11729316" y="636137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2139971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8C238-BA0B-4584-854A-2B700E0E1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n-US" dirty="0" err="1"/>
              <a:t>WinLink</a:t>
            </a:r>
            <a:r>
              <a:rPr lang="en-US" dirty="0"/>
              <a:t> Wednesday - CA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159A9BF-2C72-4705-A364-BC7F992DB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165527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 dirty="0"/>
              <a:t>To: NCALWLINKNET@winlink.org</a:t>
            </a:r>
          </a:p>
          <a:p>
            <a:pPr lvl="0">
              <a:lnSpc>
                <a:spcPct val="100000"/>
              </a:lnSpc>
            </a:pPr>
            <a:r>
              <a:rPr lang="en-US" dirty="0"/>
              <a:t>Use Template or single line check in.</a:t>
            </a:r>
          </a:p>
          <a:p>
            <a:pPr lvl="0">
              <a:lnSpc>
                <a:spcPct val="100000"/>
              </a:lnSpc>
            </a:pPr>
            <a:r>
              <a:rPr lang="en-US" dirty="0"/>
              <a:t>Callsign, First name, City, State abbreviation in CAPS (</a:t>
            </a:r>
            <a:r>
              <a:rPr lang="en-US" dirty="0" err="1"/>
              <a:t>ie</a:t>
            </a:r>
            <a:r>
              <a:rPr lang="en-US" dirty="0"/>
              <a:t> CA), session type, client program used if other than </a:t>
            </a:r>
            <a:r>
              <a:rPr lang="en-US" dirty="0" err="1"/>
              <a:t>Winlink</a:t>
            </a:r>
            <a:r>
              <a:rPr lang="en-US" dirty="0"/>
              <a:t> Express, thru gateway, and band used if by HF radio or frequency if by VHF/UHF.</a:t>
            </a:r>
          </a:p>
          <a:p>
            <a:pPr lvl="0">
              <a:lnSpc>
                <a:spcPct val="100000"/>
              </a:lnSpc>
            </a:pPr>
            <a:r>
              <a:rPr lang="en-US" dirty="0"/>
              <a:t>Multiple check ins encouraged with different session types or packet node/path each time.</a:t>
            </a:r>
          </a:p>
          <a:p>
            <a:pPr lvl="0">
              <a:lnSpc>
                <a:spcPct val="100000"/>
              </a:lnSpc>
            </a:pP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0D5570-F1D1-44D6-8EDB-201852FB2AF0}"/>
              </a:ext>
            </a:extLst>
          </p:cNvPr>
          <p:cNvSpPr txBox="1"/>
          <p:nvPr/>
        </p:nvSpPr>
        <p:spPr>
          <a:xfrm>
            <a:off x="11729316" y="636137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2209206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8C238-BA0B-4584-854A-2B700E0E1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n-US" dirty="0" err="1"/>
              <a:t>WinLink</a:t>
            </a:r>
            <a:r>
              <a:rPr lang="en-US" dirty="0"/>
              <a:t> Wednesday – CA - Examples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159A9BF-2C72-4705-A364-BC7F992DB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165527"/>
          </a:xfrm>
        </p:spPr>
        <p:txBody>
          <a:bodyPr>
            <a:normAutofit lnSpcReduction="1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KM6LYW, Craig, Cool, CA,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Ardop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Pat 40 m, thru XE2BNC[early check in]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K6FVC, Fred, Manteca, CA,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Pactor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Winlink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40 m, thru VE7AXY on 7084.500[early check in]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K6FVC, Fred, Manteca, CA,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Pactor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Winlink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40 m, thru NH6NN on 7100[early check in]--Manteca CA to Honolulu HI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KG6H, Jason, Modesto, CA, VARA FM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Winlink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thru K6IXA-12 on 145.050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KG6H, Jason, Modesto, CA, Packet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Winlink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thru K6IXA-12 on 145.050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KG6H, Jason, Modesto, CA, Packet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Winlink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thru KB6KY-10 via KBERR, KRDG on 145.050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KI6HOB, Mark, Modesto, CA, Telnet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Winlink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KI6HOB, Mark, Modesto, CA, Packet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Winlink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thru K6IXA-10 via SARA on 144.910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KI6HOB, Mark, Modesto, CA, Packet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Winlink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thru W6SON-10 via SARA on 144.910</a:t>
            </a:r>
          </a:p>
          <a:p>
            <a:pPr lvl="0">
              <a:lnSpc>
                <a:spcPct val="100000"/>
              </a:lnSpc>
            </a:pP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0D5570-F1D1-44D6-8EDB-201852FB2AF0}"/>
              </a:ext>
            </a:extLst>
          </p:cNvPr>
          <p:cNvSpPr txBox="1"/>
          <p:nvPr/>
        </p:nvSpPr>
        <p:spPr>
          <a:xfrm>
            <a:off x="11729316" y="636137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176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8C238-BA0B-4584-854A-2B700E0E1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n-US" dirty="0" err="1"/>
              <a:t>WinLink</a:t>
            </a:r>
            <a:r>
              <a:rPr lang="en-US" dirty="0"/>
              <a:t> Check In Template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0D5570-F1D1-44D6-8EDB-201852FB2AF0}"/>
              </a:ext>
            </a:extLst>
          </p:cNvPr>
          <p:cNvSpPr txBox="1"/>
          <p:nvPr/>
        </p:nvSpPr>
        <p:spPr>
          <a:xfrm>
            <a:off x="11729316" y="636137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9BFAF5-43F3-4615-8089-CFBB449DE0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34" t="13574" r="-682" b="23106"/>
          <a:stretch/>
        </p:blipFill>
        <p:spPr>
          <a:xfrm>
            <a:off x="2233749" y="2177473"/>
            <a:ext cx="6897187" cy="436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520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8C238-BA0B-4584-854A-2B700E0E1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Winlink</a:t>
            </a:r>
            <a:r>
              <a:rPr lang="en-US" dirty="0"/>
              <a:t> connections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2B454-DCD0-418D-B679-33D76D05B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800989" cy="359931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Modem type modes:</a:t>
            </a:r>
          </a:p>
          <a:p>
            <a:pPr lvl="1"/>
            <a:r>
              <a:rPr lang="en-US" dirty="0"/>
              <a:t>Packet radio, Robust Packet (on HF)</a:t>
            </a:r>
          </a:p>
          <a:p>
            <a:pPr lvl="1"/>
            <a:r>
              <a:rPr lang="en-US" dirty="0" err="1"/>
              <a:t>Pactor</a:t>
            </a:r>
            <a:r>
              <a:rPr lang="en-US" dirty="0"/>
              <a:t> (I - IV): uses advanced error correction and compression protocols to increase robustness and speed. </a:t>
            </a:r>
            <a:r>
              <a:rPr lang="en-US" dirty="0" err="1"/>
              <a:t>Pactor</a:t>
            </a:r>
            <a:r>
              <a:rPr lang="en-US" dirty="0"/>
              <a:t> above level I uses proprietary modems which range $1,000 ... $2,000 in price. www.scs-ptc.com</a:t>
            </a:r>
          </a:p>
          <a:p>
            <a:r>
              <a:rPr lang="en-US" dirty="0"/>
              <a:t>Sound card modes:</a:t>
            </a:r>
          </a:p>
          <a:p>
            <a:pPr lvl="1"/>
            <a:r>
              <a:rPr lang="en-US" dirty="0" err="1"/>
              <a:t>Winmor</a:t>
            </a:r>
            <a:r>
              <a:rPr lang="en-US" dirty="0"/>
              <a:t> - </a:t>
            </a:r>
            <a:r>
              <a:rPr lang="en-US" dirty="0" err="1"/>
              <a:t>WINlink</a:t>
            </a:r>
            <a:r>
              <a:rPr lang="en-US" dirty="0"/>
              <a:t> Message Over Radio. A cousin of packet, </a:t>
            </a:r>
            <a:r>
              <a:rPr lang="en-US" dirty="0" err="1"/>
              <a:t>pactor</a:t>
            </a:r>
            <a:r>
              <a:rPr lang="en-US" dirty="0"/>
              <a:t>, and Robust Packet. If you are using WINMOR, consider changing to ARDOP or VARA HF. The equipment and Setup are similar; throughput is much quicker. </a:t>
            </a:r>
          </a:p>
          <a:p>
            <a:pPr lvl="1"/>
            <a:r>
              <a:rPr lang="en-US" dirty="0"/>
              <a:t>ARDOP - Amateur Radio Digital Open Protocol. The successor to WINMOR. A cousin of packet, </a:t>
            </a:r>
            <a:r>
              <a:rPr lang="en-US" dirty="0" err="1"/>
              <a:t>pactor</a:t>
            </a:r>
            <a:r>
              <a:rPr lang="en-US" dirty="0"/>
              <a:t>, and Robust Packet</a:t>
            </a:r>
          </a:p>
          <a:p>
            <a:pPr lvl="1"/>
            <a:r>
              <a:rPr lang="en-US" dirty="0"/>
              <a:t>VARA HF - Successor to VARA 2 and VARA 3. The current version of VARA HF is not backward compatible with VARA 2 and VARA 3. Faster than WINMOR, </a:t>
            </a:r>
            <a:r>
              <a:rPr lang="en-US" dirty="0" err="1"/>
              <a:t>Pactor</a:t>
            </a:r>
            <a:r>
              <a:rPr lang="en-US" dirty="0"/>
              <a:t> 2, and ARDOP. </a:t>
            </a:r>
          </a:p>
          <a:p>
            <a:pPr lvl="1"/>
            <a:r>
              <a:rPr lang="en-US" dirty="0"/>
              <a:t>VARA FM - 3x as fast as 1200 baud packet. The latest version (3.08) is compatible with earlier versions.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EC8209-5CDD-4CF3-91E6-11B1C112B26F}"/>
              </a:ext>
            </a:extLst>
          </p:cNvPr>
          <p:cNvSpPr txBox="1"/>
          <p:nvPr/>
        </p:nvSpPr>
        <p:spPr>
          <a:xfrm>
            <a:off x="11729316" y="6361378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3564639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8C238-BA0B-4584-854A-2B700E0E1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That's it. But wait, there's more!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2B454-DCD0-418D-B679-33D76D05B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There is a similar drill planned for later this year. 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/>
              <a:t>We would like to encourage you to participate!</a:t>
            </a:r>
          </a:p>
          <a:p>
            <a:r>
              <a:rPr lang="en-US" dirty="0"/>
              <a:t>Fremont Comm Unit will provide instructions in how to setup and use </a:t>
            </a:r>
            <a:r>
              <a:rPr lang="en-US" dirty="0" err="1"/>
              <a:t>Winlink</a:t>
            </a:r>
            <a:r>
              <a:rPr lang="en-US" dirty="0"/>
              <a:t> and </a:t>
            </a:r>
            <a:r>
              <a:rPr lang="en-US" dirty="0" err="1"/>
              <a:t>flmsg</a:t>
            </a:r>
            <a:r>
              <a:rPr lang="en-US" dirty="0"/>
              <a:t>: This coming Thursday, July 16</a:t>
            </a:r>
            <a:r>
              <a:rPr lang="en-US" baseline="30000" dirty="0"/>
              <a:t>th</a:t>
            </a:r>
            <a:r>
              <a:rPr lang="en-US" dirty="0"/>
              <a:t>. If you want to visit, </a:t>
            </a:r>
            <a:r>
              <a:rPr lang="en-US" dirty="0">
                <a:solidFill>
                  <a:srgbClr val="FF0000"/>
                </a:solidFill>
              </a:rPr>
              <a:t>you must let us know!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3B9573-FFA0-427D-8ECB-4BDDDF8055AC}"/>
              </a:ext>
            </a:extLst>
          </p:cNvPr>
          <p:cNvSpPr txBox="1"/>
          <p:nvPr/>
        </p:nvSpPr>
        <p:spPr>
          <a:xfrm>
            <a:off x="11729316" y="6361378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995356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8C238-BA0B-4584-854A-2B700E0E1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2B454-DCD0-418D-B679-33D76D05B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6893497" cy="3599316"/>
          </a:xfrm>
        </p:spPr>
        <p:txBody>
          <a:bodyPr>
            <a:normAutofit/>
          </a:bodyPr>
          <a:lstStyle/>
          <a:p>
            <a:r>
              <a:rPr lang="en-US" dirty="0"/>
              <a:t>This presentation describes Jay's and my efforts to become able to participate in a nationwide Red Cross communications drill.</a:t>
            </a:r>
          </a:p>
          <a:p>
            <a:r>
              <a:rPr lang="en-US" dirty="0"/>
              <a:t>A core part is learning about </a:t>
            </a:r>
            <a:r>
              <a:rPr lang="en-US" dirty="0" err="1"/>
              <a:t>Winlink</a:t>
            </a:r>
            <a:r>
              <a:rPr lang="en-US" dirty="0"/>
              <a:t>, about which we're going to tell you more.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EC8209-5CDD-4CF3-91E6-11B1C112B26F}"/>
              </a:ext>
            </a:extLst>
          </p:cNvPr>
          <p:cNvSpPr txBox="1"/>
          <p:nvPr/>
        </p:nvSpPr>
        <p:spPr>
          <a:xfrm>
            <a:off x="11729316" y="6361378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4909066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274FD-4C30-41B3-816F-CA4232775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465E8-08E6-42FB-A107-2E4B9898C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Download </a:t>
            </a:r>
            <a:r>
              <a:rPr lang="en-US" dirty="0" err="1"/>
              <a:t>Winlink</a:t>
            </a:r>
            <a:r>
              <a:rPr lang="en-US" dirty="0"/>
              <a:t> Express: winlink.org/</a:t>
            </a:r>
            <a:r>
              <a:rPr lang="en-US" dirty="0" err="1"/>
              <a:t>WinlinkExpress</a:t>
            </a:r>
            <a:endParaRPr lang="en-US" dirty="0"/>
          </a:p>
          <a:p>
            <a:r>
              <a:rPr lang="en-US" dirty="0"/>
              <a:t>Download </a:t>
            </a:r>
            <a:r>
              <a:rPr lang="en-US" dirty="0" err="1"/>
              <a:t>flmsg</a:t>
            </a:r>
            <a:r>
              <a:rPr lang="en-US" dirty="0"/>
              <a:t>: </a:t>
            </a:r>
            <a:r>
              <a:rPr lang="en-US" u="sng" dirty="0">
                <a:solidFill>
                  <a:schemeClr val="accent1"/>
                </a:solidFill>
              </a:rPr>
              <a:t>sourceforge.net/projects/</a:t>
            </a:r>
            <a:r>
              <a:rPr lang="en-US" u="sng" dirty="0" err="1">
                <a:solidFill>
                  <a:schemeClr val="accent1"/>
                </a:solidFill>
              </a:rPr>
              <a:t>fldigi</a:t>
            </a:r>
            <a:r>
              <a:rPr lang="en-US" u="sng" dirty="0">
                <a:solidFill>
                  <a:schemeClr val="accent1"/>
                </a:solidFill>
              </a:rPr>
              <a:t>/files/</a:t>
            </a:r>
            <a:r>
              <a:rPr lang="en-US" u="sng" dirty="0" err="1">
                <a:solidFill>
                  <a:schemeClr val="accent1"/>
                </a:solidFill>
              </a:rPr>
              <a:t>flmsg</a:t>
            </a:r>
            <a:r>
              <a:rPr lang="en-US" u="sng" dirty="0">
                <a:solidFill>
                  <a:schemeClr val="accent1"/>
                </a:solidFill>
              </a:rPr>
              <a:t>/ </a:t>
            </a:r>
          </a:p>
          <a:p>
            <a:r>
              <a:rPr lang="en-US" dirty="0"/>
              <a:t>Download </a:t>
            </a:r>
            <a:r>
              <a:rPr lang="en-US" dirty="0" err="1"/>
              <a:t>fldigi</a:t>
            </a:r>
            <a:r>
              <a:rPr lang="en-US" dirty="0"/>
              <a:t> &amp; family members: www.w1hkj.com</a:t>
            </a:r>
          </a:p>
          <a:p>
            <a:r>
              <a:rPr lang="en-US" dirty="0" err="1"/>
              <a:t>Winlink</a:t>
            </a:r>
            <a:r>
              <a:rPr lang="en-US" dirty="0"/>
              <a:t> Wednesday:</a:t>
            </a:r>
          </a:p>
          <a:p>
            <a:pPr lvl="1"/>
            <a:r>
              <a:rPr lang="en-US" dirty="0"/>
              <a:t>Virginia original:</a:t>
            </a:r>
          </a:p>
          <a:p>
            <a:pPr lvl="1"/>
            <a:r>
              <a:rPr lang="en-US" dirty="0">
                <a:hlinkClick r:id="rId2"/>
              </a:rPr>
              <a:t>www.qsl.net/k/kw6gb/Winlink_Wednesday/All_About_Winlink_Wednesday.pdf</a:t>
            </a:r>
            <a:endParaRPr lang="en-US" dirty="0"/>
          </a:p>
          <a:p>
            <a:pPr lvl="1"/>
            <a:r>
              <a:rPr lang="en-US" dirty="0"/>
              <a:t>North Texas: </a:t>
            </a:r>
            <a:r>
              <a:rPr lang="en-US" u="sng" dirty="0">
                <a:solidFill>
                  <a:schemeClr val="accent1"/>
                </a:solidFill>
              </a:rPr>
              <a:t>sites.google.com/view/winlink-wednesday-ntx/home</a:t>
            </a:r>
          </a:p>
          <a:p>
            <a:pPr lvl="1"/>
            <a:r>
              <a:rPr lang="en-US" dirty="0"/>
              <a:t>Fremont: missing :-)</a:t>
            </a:r>
          </a:p>
          <a:p>
            <a:r>
              <a:rPr lang="en-US" dirty="0"/>
              <a:t>Modes for </a:t>
            </a:r>
            <a:r>
              <a:rPr lang="en-US" dirty="0" err="1"/>
              <a:t>Winlink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https://rosmodem.wordpress.com/</a:t>
            </a:r>
            <a:endParaRPr lang="en-US" dirty="0"/>
          </a:p>
          <a:p>
            <a:pPr lvl="1"/>
            <a:r>
              <a:rPr lang="en-US" dirty="0"/>
              <a:t>Crystal Peak, KE6AFE-10, 145.630 Packet (channel 1D19)</a:t>
            </a:r>
          </a:p>
          <a:p>
            <a:pPr lvl="1"/>
            <a:r>
              <a:rPr lang="en-US" dirty="0"/>
              <a:t>Many more here: </a:t>
            </a:r>
            <a:r>
              <a:rPr lang="en-US" dirty="0">
                <a:hlinkClick r:id="rId4"/>
              </a:rPr>
              <a:t>https://winlink.org/RMSChannels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1455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8C238-BA0B-4584-854A-2B700E0E1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n-US" dirty="0" err="1"/>
              <a:t>Winlink</a:t>
            </a:r>
            <a:r>
              <a:rPr lang="en-US" dirty="0"/>
              <a:t> RMS Nodes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0D5570-F1D1-44D6-8EDB-201852FB2AF0}"/>
              </a:ext>
            </a:extLst>
          </p:cNvPr>
          <p:cNvSpPr txBox="1"/>
          <p:nvPr/>
        </p:nvSpPr>
        <p:spPr>
          <a:xfrm>
            <a:off x="11729316" y="6361378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E2623C-C8FF-4368-8F6B-984151E99C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75" t="14641" r="20587" b="15491"/>
          <a:stretch/>
        </p:blipFill>
        <p:spPr>
          <a:xfrm>
            <a:off x="2613837" y="2094915"/>
            <a:ext cx="6794205" cy="463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8150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9D89A-5191-49C4-9783-A9A754704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Packet RMS Nodes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2B2BE8-8FFF-4D97-B5F9-59105388B8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69" t="38562" r="26132" b="2867"/>
          <a:stretch/>
        </p:blipFill>
        <p:spPr>
          <a:xfrm>
            <a:off x="2860159" y="2381692"/>
            <a:ext cx="5986130" cy="383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591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8C238-BA0B-4584-854A-2B700E0E1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Red Cross Drill - The Scenario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2B454-DCD0-418D-B679-33D76D05B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6893497" cy="3599316"/>
          </a:xfrm>
        </p:spPr>
        <p:txBody>
          <a:bodyPr>
            <a:normAutofit/>
          </a:bodyPr>
          <a:lstStyle/>
          <a:p>
            <a:r>
              <a:rPr lang="en-US" dirty="0"/>
              <a:t>The American Red Cross developed a drill which employed a coordinated cyber attack into the nation wide power grid as the background scenario.</a:t>
            </a:r>
          </a:p>
          <a:p>
            <a:r>
              <a:rPr lang="en-US" dirty="0"/>
              <a:t>The drill was designed to demonstrate the ability to communicate data using emergency power.</a:t>
            </a:r>
          </a:p>
          <a:p>
            <a:r>
              <a:rPr lang="en-US" dirty="0"/>
              <a:t>The use of </a:t>
            </a:r>
            <a:r>
              <a:rPr lang="en-US" dirty="0" err="1"/>
              <a:t>Winlink</a:t>
            </a:r>
            <a:r>
              <a:rPr lang="en-US" dirty="0"/>
              <a:t> was required. Other means of communications were encouraged as well.</a:t>
            </a:r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B9C970F-EF0C-4B1A-A4CF-28E8E3DAE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" t="-18" r="-12" b="-18"/>
          <a:stretch>
            <a:fillRect/>
          </a:stretch>
        </p:blipFill>
        <p:spPr bwMode="auto">
          <a:xfrm>
            <a:off x="7901854" y="2856347"/>
            <a:ext cx="3827462" cy="24828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EC8209-5CDD-4CF3-91E6-11B1C112B26F}"/>
              </a:ext>
            </a:extLst>
          </p:cNvPr>
          <p:cNvSpPr txBox="1"/>
          <p:nvPr/>
        </p:nvSpPr>
        <p:spPr>
          <a:xfrm>
            <a:off x="11729316" y="636137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2199840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8C238-BA0B-4584-854A-2B700E0E1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n-US"/>
              <a:t>What is Winlink?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159A9BF-2C72-4705-A364-BC7F992DB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165527"/>
          </a:xfrm>
        </p:spPr>
        <p:txBody>
          <a:bodyPr>
            <a:normAutofit fontScale="85000" lnSpcReduction="10000"/>
          </a:bodyPr>
          <a:lstStyle/>
          <a:p>
            <a:pPr lvl="0">
              <a:lnSpc>
                <a:spcPct val="100000"/>
              </a:lnSpc>
            </a:pPr>
            <a:r>
              <a:rPr lang="en-US" dirty="0" err="1"/>
              <a:t>Winlink</a:t>
            </a:r>
            <a:r>
              <a:rPr lang="en-US" dirty="0"/>
              <a:t> is a powerful email system,</a:t>
            </a:r>
            <a:br>
              <a:rPr lang="en-US" dirty="0"/>
            </a:br>
            <a:r>
              <a:rPr lang="en-US" dirty="0"/>
              <a:t>which can (but doesn't have to) work without the Internet.</a:t>
            </a:r>
          </a:p>
          <a:p>
            <a:pPr lvl="0">
              <a:lnSpc>
                <a:spcPct val="100000"/>
              </a:lnSpc>
            </a:pPr>
            <a:r>
              <a:rPr lang="en-US" dirty="0"/>
              <a:t>It interfaces with radios through a modem (</a:t>
            </a:r>
            <a:r>
              <a:rPr lang="en-US" dirty="0" err="1"/>
              <a:t>Pactor</a:t>
            </a:r>
            <a:r>
              <a:rPr lang="en-US" dirty="0"/>
              <a:t>, Packet, </a:t>
            </a:r>
            <a:r>
              <a:rPr lang="en-US" dirty="0" err="1"/>
              <a:t>Signalink</a:t>
            </a:r>
            <a:r>
              <a:rPr lang="en-US" dirty="0"/>
              <a:t>, or sound card software). </a:t>
            </a:r>
            <a:r>
              <a:rPr lang="en-US" dirty="0" err="1"/>
              <a:t>Winlink</a:t>
            </a:r>
            <a:r>
              <a:rPr lang="en-US" dirty="0"/>
              <a:t> supports Packet, </a:t>
            </a:r>
            <a:r>
              <a:rPr lang="en-US" dirty="0" err="1"/>
              <a:t>Pactor</a:t>
            </a:r>
            <a:r>
              <a:rPr lang="en-US" dirty="0"/>
              <a:t>, WINMOR, </a:t>
            </a:r>
            <a:r>
              <a:rPr lang="en-US" dirty="0" err="1"/>
              <a:t>Ardop</a:t>
            </a:r>
            <a:r>
              <a:rPr lang="en-US" dirty="0"/>
              <a:t>, VARA, Iridium GO. It also supports internet via telnet. More later.</a:t>
            </a:r>
          </a:p>
          <a:p>
            <a:pPr lvl="0">
              <a:lnSpc>
                <a:spcPct val="100000"/>
              </a:lnSpc>
            </a:pPr>
            <a:r>
              <a:rPr lang="en-US" dirty="0"/>
              <a:t>As a user, you connect through any means (e.g. packet radio, telnet) to a </a:t>
            </a:r>
            <a:r>
              <a:rPr lang="en-US" dirty="0" err="1"/>
              <a:t>Winlink</a:t>
            </a:r>
            <a:r>
              <a:rPr lang="en-US" dirty="0"/>
              <a:t> server and exchange your mails.</a:t>
            </a:r>
          </a:p>
          <a:p>
            <a:pPr lvl="0">
              <a:lnSpc>
                <a:spcPct val="100000"/>
              </a:lnSpc>
            </a:pPr>
            <a:r>
              <a:rPr lang="en-US" dirty="0"/>
              <a:t>Every user can be reached simply by call sign. (There are tactical calls, too.)</a:t>
            </a:r>
          </a:p>
          <a:p>
            <a:pPr lvl="0">
              <a:lnSpc>
                <a:spcPct val="100000"/>
              </a:lnSpc>
            </a:pPr>
            <a:r>
              <a:rPr lang="en-US" dirty="0"/>
              <a:t>There is special </a:t>
            </a:r>
            <a:r>
              <a:rPr lang="en-US" dirty="0" err="1"/>
              <a:t>Winlink</a:t>
            </a:r>
            <a:r>
              <a:rPr lang="en-US" dirty="0"/>
              <a:t> software available: e.g. </a:t>
            </a:r>
            <a:r>
              <a:rPr lang="en-US" dirty="0" err="1"/>
              <a:t>Winlink</a:t>
            </a:r>
            <a:r>
              <a:rPr lang="en-US" dirty="0"/>
              <a:t> Express</a:t>
            </a:r>
            <a:endParaRPr lang="en-US" i="1" dirty="0"/>
          </a:p>
          <a:p>
            <a:pPr lvl="0">
              <a:lnSpc>
                <a:spcPct val="100000"/>
              </a:lnSpc>
            </a:pPr>
            <a:r>
              <a:rPr lang="en-US" dirty="0"/>
              <a:t>There is a well developed user community, e.g. there's a net called the "</a:t>
            </a:r>
            <a:r>
              <a:rPr lang="en-US" dirty="0" err="1"/>
              <a:t>Winlink</a:t>
            </a:r>
            <a:r>
              <a:rPr lang="en-US" dirty="0"/>
              <a:t> Wednesday" which practices </a:t>
            </a:r>
            <a:r>
              <a:rPr lang="en-US" dirty="0" err="1"/>
              <a:t>Winlink</a:t>
            </a:r>
            <a:r>
              <a:rPr lang="en-US" dirty="0"/>
              <a:t> on a regular basis.</a:t>
            </a:r>
            <a:br>
              <a:rPr lang="en-US" dirty="0"/>
            </a:b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0D5570-F1D1-44D6-8EDB-201852FB2AF0}"/>
              </a:ext>
            </a:extLst>
          </p:cNvPr>
          <p:cNvSpPr txBox="1"/>
          <p:nvPr/>
        </p:nvSpPr>
        <p:spPr>
          <a:xfrm>
            <a:off x="11729316" y="6361378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521626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8C238-BA0B-4584-854A-2B700E0E1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tell you this story?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2B454-DCD0-418D-B679-33D76D05B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Winlink</a:t>
            </a:r>
            <a:r>
              <a:rPr lang="en-US" dirty="0"/>
              <a:t> is pretty easy to learn and use – and it is powerful!</a:t>
            </a:r>
          </a:p>
          <a:p>
            <a:r>
              <a:rPr lang="en-US" dirty="0"/>
              <a:t>Why is this important?</a:t>
            </a:r>
          </a:p>
          <a:p>
            <a:pPr lvl="1"/>
            <a:r>
              <a:rPr lang="en-US" dirty="0"/>
              <a:t>Bay Area </a:t>
            </a:r>
            <a:r>
              <a:rPr lang="en-US" dirty="0" err="1"/>
              <a:t>EmComm</a:t>
            </a:r>
            <a:r>
              <a:rPr lang="en-US" dirty="0"/>
              <a:t> is highly packet centric (FVC does not have a defined packet strategy for reaching out of the city)</a:t>
            </a:r>
          </a:p>
          <a:p>
            <a:pPr lvl="1"/>
            <a:r>
              <a:rPr lang="en-US" dirty="0" err="1"/>
              <a:t>Winlink</a:t>
            </a:r>
            <a:r>
              <a:rPr lang="en-US" dirty="0"/>
              <a:t> is increasingly recognized as the standard for bridging gaps in internet coverage. If the internet is down, </a:t>
            </a:r>
            <a:r>
              <a:rPr lang="en-US" dirty="0" err="1"/>
              <a:t>EmComm</a:t>
            </a:r>
            <a:r>
              <a:rPr lang="en-US" dirty="0"/>
              <a:t> planners look to </a:t>
            </a:r>
            <a:r>
              <a:rPr lang="en-US" dirty="0" err="1"/>
              <a:t>Winlink</a:t>
            </a:r>
            <a:r>
              <a:rPr lang="en-US" dirty="0"/>
              <a:t> as a bridge</a:t>
            </a:r>
          </a:p>
          <a:p>
            <a:pPr lvl="1"/>
            <a:r>
              <a:rPr lang="en-US" dirty="0" err="1"/>
              <a:t>Winlink</a:t>
            </a:r>
            <a:r>
              <a:rPr lang="en-US" dirty="0"/>
              <a:t> and Packet combined are a good solution to moving </a:t>
            </a:r>
            <a:r>
              <a:rPr lang="en-US" dirty="0" err="1"/>
              <a:t>EmComm</a:t>
            </a:r>
            <a:r>
              <a:rPr lang="en-US" dirty="0"/>
              <a:t> traffic </a:t>
            </a:r>
          </a:p>
          <a:p>
            <a:pPr lvl="1"/>
            <a:r>
              <a:rPr lang="en-US" dirty="0" err="1"/>
              <a:t>Winlink</a:t>
            </a:r>
            <a:r>
              <a:rPr lang="en-US" dirty="0"/>
              <a:t> and Packet (with Outpost) are robust solutions and straightforward to operate. IF the user is trained.</a:t>
            </a:r>
          </a:p>
          <a:p>
            <a:pPr lvl="1"/>
            <a:r>
              <a:rPr lang="en-US" dirty="0"/>
              <a:t>FCV can perform its current mission without </a:t>
            </a:r>
            <a:r>
              <a:rPr lang="en-US" dirty="0" err="1"/>
              <a:t>Winlink</a:t>
            </a:r>
            <a:r>
              <a:rPr lang="en-US" dirty="0"/>
              <a:t> but if we are to grow and interface with other Alameda County or Bay Area orgs, we will need this capability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31742E-35AA-45E2-943D-007DAE69FE00}"/>
              </a:ext>
            </a:extLst>
          </p:cNvPr>
          <p:cNvSpPr txBox="1"/>
          <p:nvPr/>
        </p:nvSpPr>
        <p:spPr>
          <a:xfrm>
            <a:off x="11729316" y="636137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4113338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8C238-BA0B-4584-854A-2B700E0E1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Jay's story 1/2</a:t>
            </a: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24E0AC83-7EC7-4831-8308-ABF4EA04A5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lnSpc>
                <a:spcPct val="100000"/>
              </a:lnSpc>
            </a:pPr>
            <a:r>
              <a:rPr lang="en-US" dirty="0"/>
              <a:t>Read about </a:t>
            </a:r>
            <a:r>
              <a:rPr lang="en-US" dirty="0" err="1"/>
              <a:t>Winlink</a:t>
            </a:r>
            <a:r>
              <a:rPr lang="en-US" dirty="0"/>
              <a:t> Wednesday in ARRL ARES newsletter. More later in this presentation.</a:t>
            </a:r>
          </a:p>
          <a:p>
            <a:pPr lvl="0">
              <a:lnSpc>
                <a:spcPct val="100000"/>
              </a:lnSpc>
            </a:pPr>
            <a:r>
              <a:rPr lang="en-US" dirty="0"/>
              <a:t>Ended up on a phone call with Jim Piper (Sacramento Red Cross, local liaison for ARES and ham radio). Jim told me about the 30 May drill</a:t>
            </a:r>
          </a:p>
          <a:p>
            <a:pPr lvl="0">
              <a:lnSpc>
                <a:spcPct val="100000"/>
              </a:lnSpc>
            </a:pPr>
            <a:r>
              <a:rPr lang="en-US" dirty="0"/>
              <a:t>This drill was expected to be a couple dozen hams sending messages to a single American Red Cross point</a:t>
            </a:r>
          </a:p>
          <a:p>
            <a:pPr lvl="0">
              <a:lnSpc>
                <a:spcPct val="100000"/>
              </a:lnSpc>
            </a:pPr>
            <a:r>
              <a:rPr lang="en-US" dirty="0"/>
              <a:t>By 1 April, planning was in full swing.</a:t>
            </a:r>
          </a:p>
          <a:p>
            <a:pPr lvl="0">
              <a:lnSpc>
                <a:spcPct val="100000"/>
              </a:lnSpc>
            </a:pPr>
            <a:r>
              <a:rPr lang="en-US" dirty="0"/>
              <a:t>Bi-weekly Zoom meetings for planning, several training events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9949B34-6D3E-4604-A15B-AE41DAB9B644}"/>
              </a:ext>
            </a:extLst>
          </p:cNvPr>
          <p:cNvSpPr txBox="1"/>
          <p:nvPr/>
        </p:nvSpPr>
        <p:spPr>
          <a:xfrm>
            <a:off x="11729316" y="636137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3248949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8C238-BA0B-4584-854A-2B700E0E1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Jay's story 2/2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ACBE03-AFA7-4473-B51C-3E6CC9CC3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I was in lockdown in Roswell NM, so this was a good way to pass the time.</a:t>
            </a:r>
          </a:p>
          <a:p>
            <a:pPr lvl="0"/>
            <a:r>
              <a:rPr lang="en-US" dirty="0"/>
              <a:t>I began reaching out to other hams who might be interested.   </a:t>
            </a:r>
          </a:p>
          <a:p>
            <a:pPr lvl="0"/>
            <a:r>
              <a:rPr lang="en-US" dirty="0"/>
              <a:t>By 30 May it had evolved into over 600 hams and 9 operating divisions.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0F8600-05EB-4673-BEDC-F61016E70BEE}"/>
              </a:ext>
            </a:extLst>
          </p:cNvPr>
          <p:cNvSpPr txBox="1"/>
          <p:nvPr/>
        </p:nvSpPr>
        <p:spPr>
          <a:xfrm>
            <a:off x="11729316" y="636137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3240777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8C238-BA0B-4584-854A-2B700E0E1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Bernhard's story 1/3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2B454-DCD0-418D-B679-33D76D05B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April 29: Jay made me aware of the Red Cross radio drill on May 30</a:t>
            </a:r>
          </a:p>
          <a:p>
            <a:r>
              <a:rPr lang="en-US" dirty="0"/>
              <a:t>Drill required </a:t>
            </a:r>
            <a:r>
              <a:rPr lang="en-US" dirty="0" err="1"/>
              <a:t>Winlink</a:t>
            </a:r>
            <a:r>
              <a:rPr lang="en-US" dirty="0"/>
              <a:t> familiarity. Ok, wanted to learn that for a while: right now was a good time!</a:t>
            </a:r>
          </a:p>
          <a:p>
            <a:r>
              <a:rPr lang="en-US" dirty="0"/>
              <a:t>It also required the use of Red Cross forms, using </a:t>
            </a:r>
            <a:r>
              <a:rPr lang="en-US" dirty="0" err="1"/>
              <a:t>flmsg</a:t>
            </a:r>
            <a:r>
              <a:rPr lang="en-US" dirty="0"/>
              <a:t> (part of the </a:t>
            </a:r>
            <a:r>
              <a:rPr lang="en-US" dirty="0" err="1"/>
              <a:t>fldigi</a:t>
            </a:r>
            <a:r>
              <a:rPr lang="en-US" dirty="0"/>
              <a:t> software family). Very useful software.</a:t>
            </a:r>
          </a:p>
          <a:p>
            <a:r>
              <a:rPr lang="en-US" dirty="0"/>
              <a:t>So I installed the software and familiarized myself with it.</a:t>
            </a:r>
          </a:p>
          <a:p>
            <a:r>
              <a:rPr lang="en-US" dirty="0"/>
              <a:t>The drill required me to download a list of medications and to send it to a certain address. That list was made available as an email attachment or on a packet BBS.</a:t>
            </a:r>
          </a:p>
          <a:p>
            <a:r>
              <a:rPr lang="en-US" dirty="0"/>
              <a:t>With just </a:t>
            </a:r>
            <a:r>
              <a:rPr lang="en-US" dirty="0" err="1"/>
              <a:t>Winlink</a:t>
            </a:r>
            <a:r>
              <a:rPr lang="en-US" dirty="0"/>
              <a:t> over telnet and that email, I would already have been ready for the drill!</a:t>
            </a:r>
          </a:p>
          <a:p>
            <a:r>
              <a:rPr lang="en-US" dirty="0"/>
              <a:t>However, I'm a ham, and that would be just boring. A radio had to be involved :-)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64BE49-D4F2-4EA8-92BC-CCA42F701C33}"/>
              </a:ext>
            </a:extLst>
          </p:cNvPr>
          <p:cNvSpPr txBox="1"/>
          <p:nvPr/>
        </p:nvSpPr>
        <p:spPr>
          <a:xfrm>
            <a:off x="11729316" y="6361378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953231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8C238-BA0B-4584-854A-2B700E0E1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Bernhard's story 2/3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2B454-DCD0-418D-B679-33D76D05B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10957496" cy="275236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drill organizers also provided the drill text by packet message in a mailbox in Burlingame. This required familiarity with Outlook (packet). Fremont Communication Volunteers use Outpost for packet radio, so I could do that.</a:t>
            </a:r>
          </a:p>
          <a:p>
            <a:r>
              <a:rPr lang="en-US" dirty="0"/>
              <a:t>And it required a running packet setup. I had planned for years to build a dedicated packet station. Now was the time!</a:t>
            </a:r>
          </a:p>
          <a:p>
            <a:r>
              <a:rPr lang="en-US" dirty="0"/>
              <a:t>I had: a </a:t>
            </a:r>
            <a:r>
              <a:rPr lang="en-US" dirty="0" err="1"/>
              <a:t>Yaesu</a:t>
            </a:r>
            <a:r>
              <a:rPr lang="en-US" dirty="0"/>
              <a:t> FT-2800, a </a:t>
            </a:r>
            <a:r>
              <a:rPr lang="en-US" dirty="0" err="1"/>
              <a:t>Kantronics</a:t>
            </a:r>
            <a:r>
              <a:rPr lang="en-US" dirty="0"/>
              <a:t> KPC-3+ packet TNC.</a:t>
            </a:r>
          </a:p>
          <a:p>
            <a:r>
              <a:rPr lang="en-US" dirty="0"/>
              <a:t>I built: radio/TNC cable. I modified: Epson FTDI to DB-25 male serial null modem printer cable, rewired to regular serial.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F85682-34D0-40B3-B680-F7455D450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054" y="4773152"/>
            <a:ext cx="4608945" cy="1983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ECAC87-EB60-4CEF-BA8D-AAFF3D80B065}"/>
              </a:ext>
            </a:extLst>
          </p:cNvPr>
          <p:cNvSpPr txBox="1"/>
          <p:nvPr/>
        </p:nvSpPr>
        <p:spPr>
          <a:xfrm>
            <a:off x="11729316" y="6361378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145216120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2179</TotalTime>
  <Words>1556</Words>
  <Application>Microsoft Office PowerPoint</Application>
  <PresentationFormat>Widescreen</PresentationFormat>
  <Paragraphs>143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Trebuchet MS</vt:lpstr>
      <vt:lpstr>Berlin</vt:lpstr>
      <vt:lpstr>Red Cross Emergency Drill Adventures</vt:lpstr>
      <vt:lpstr>This presentation</vt:lpstr>
      <vt:lpstr>A Red Cross Drill - The Scenario</vt:lpstr>
      <vt:lpstr>What is Winlink?</vt:lpstr>
      <vt:lpstr>Why do we tell you this story?</vt:lpstr>
      <vt:lpstr>Jay's story 1/2</vt:lpstr>
      <vt:lpstr>Jay's story 2/2</vt:lpstr>
      <vt:lpstr>Bernhard's story 1/3</vt:lpstr>
      <vt:lpstr>Bernhard's story 2/3</vt:lpstr>
      <vt:lpstr>Bernhard's story 3/3</vt:lpstr>
      <vt:lpstr>Winlink demonstration</vt:lpstr>
      <vt:lpstr>Why Use Winlink?</vt:lpstr>
      <vt:lpstr>The Original WinLink Wednesday</vt:lpstr>
      <vt:lpstr>WinLink Wednesday - Texas</vt:lpstr>
      <vt:lpstr>WinLink Wednesday - CA</vt:lpstr>
      <vt:lpstr>WinLink Wednesday – CA - Examples</vt:lpstr>
      <vt:lpstr>WinLink Check In Template</vt:lpstr>
      <vt:lpstr>Winlink connections</vt:lpstr>
      <vt:lpstr>That's it. But wait, there's more!</vt:lpstr>
      <vt:lpstr>Resources</vt:lpstr>
      <vt:lpstr>Winlink RMS Nodes </vt:lpstr>
      <vt:lpstr>Local Packet RMS Nodes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Cross Emergency Drill Adventures</dc:title>
  <dc:creator>Bernhard Hailer</dc:creator>
  <cp:lastModifiedBy>Bernhard Hailer</cp:lastModifiedBy>
  <cp:revision>20</cp:revision>
  <dcterms:created xsi:type="dcterms:W3CDTF">2020-05-30T21:26:04Z</dcterms:created>
  <dcterms:modified xsi:type="dcterms:W3CDTF">2020-07-11T03:37:15Z</dcterms:modified>
</cp:coreProperties>
</file>