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8" r:id="rId3"/>
    <p:sldId id="260" r:id="rId4"/>
    <p:sldId id="263" r:id="rId5"/>
    <p:sldId id="258" r:id="rId6"/>
    <p:sldId id="282" r:id="rId7"/>
    <p:sldId id="264" r:id="rId8"/>
    <p:sldId id="280" r:id="rId9"/>
    <p:sldId id="275" r:id="rId10"/>
    <p:sldId id="276" r:id="rId11"/>
    <p:sldId id="268" r:id="rId12"/>
    <p:sldId id="266" r:id="rId13"/>
    <p:sldId id="265" r:id="rId14"/>
    <p:sldId id="267" r:id="rId15"/>
    <p:sldId id="270" r:id="rId16"/>
    <p:sldId id="271" r:id="rId17"/>
    <p:sldId id="277" r:id="rId18"/>
    <p:sldId id="279" r:id="rId19"/>
    <p:sldId id="269" r:id="rId20"/>
    <p:sldId id="283" r:id="rId21"/>
    <p:sldId id="272" r:id="rId22"/>
    <p:sldId id="281" r:id="rId23"/>
    <p:sldId id="274"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2" d="100"/>
          <a:sy n="112" d="100"/>
        </p:scale>
        <p:origin x="55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18-Jul-20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18-Jul-20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18-Jul-20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18-Jul-20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18-Jul-20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18-Jul-20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18-Jul-20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18-Jul-20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18-Jul-20</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18-Jul-20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18-Jul-20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18-Jul-20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18-Jul-20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18-Jul-20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18-Jul-20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18-Jul-20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18-Jul-20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18-Jul-20</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rosmodem.wordpress.com/" TargetMode="External"/><Relationship Id="rId2" Type="http://schemas.openxmlformats.org/officeDocument/2006/relationships/hyperlink" Target="http://www.qsl.net/k/kw6gb/Winlink_Wednesday/All_About_Winlink_Wednesday.pdf" TargetMode="External"/><Relationship Id="rId1" Type="http://schemas.openxmlformats.org/officeDocument/2006/relationships/slideLayout" Target="../slideLayouts/slideLayout2.xml"/><Relationship Id="rId4" Type="http://schemas.openxmlformats.org/officeDocument/2006/relationships/hyperlink" Target="https://winlink.org/RMSChannel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D2C4E-76ED-4CE8-B970-F683C68140E0}"/>
              </a:ext>
            </a:extLst>
          </p:cNvPr>
          <p:cNvSpPr>
            <a:spLocks noGrp="1"/>
          </p:cNvSpPr>
          <p:nvPr>
            <p:ph type="ctrTitle"/>
          </p:nvPr>
        </p:nvSpPr>
        <p:spPr/>
        <p:txBody>
          <a:bodyPr/>
          <a:lstStyle/>
          <a:p>
            <a:r>
              <a:rPr lang="en-US" dirty="0" err="1"/>
              <a:t>Winlink</a:t>
            </a:r>
            <a:r>
              <a:rPr lang="en-US" dirty="0"/>
              <a:t> and </a:t>
            </a:r>
            <a:r>
              <a:rPr lang="en-US" dirty="0" err="1"/>
              <a:t>flmsg</a:t>
            </a:r>
            <a:endParaRPr lang="en-US" dirty="0"/>
          </a:p>
        </p:txBody>
      </p:sp>
      <p:sp>
        <p:nvSpPr>
          <p:cNvPr id="3" name="Subtitle 2">
            <a:extLst>
              <a:ext uri="{FF2B5EF4-FFF2-40B4-BE49-F238E27FC236}">
                <a16:creationId xmlns:a16="http://schemas.microsoft.com/office/drawing/2014/main" id="{CD2EF9D1-5178-4A51-8192-42B6BF7AE585}"/>
              </a:ext>
            </a:extLst>
          </p:cNvPr>
          <p:cNvSpPr>
            <a:spLocks noGrp="1"/>
          </p:cNvSpPr>
          <p:nvPr>
            <p:ph type="subTitle" idx="1"/>
          </p:nvPr>
        </p:nvSpPr>
        <p:spPr/>
        <p:txBody>
          <a:bodyPr>
            <a:normAutofit lnSpcReduction="10000"/>
          </a:bodyPr>
          <a:lstStyle/>
          <a:p>
            <a:r>
              <a:rPr lang="de-DE" dirty="0"/>
              <a:t>Jay King W2AFE and Bernhard Hailer AE6YN</a:t>
            </a:r>
          </a:p>
          <a:p>
            <a:r>
              <a:rPr lang="de-DE" dirty="0"/>
              <a:t>Fremont Comm Unit</a:t>
            </a:r>
          </a:p>
          <a:p>
            <a:r>
              <a:rPr lang="de-DE" dirty="0"/>
              <a:t>July 16th, 2020</a:t>
            </a:r>
            <a:endParaRPr lang="en-US" dirty="0"/>
          </a:p>
        </p:txBody>
      </p:sp>
    </p:spTree>
    <p:extLst>
      <p:ext uri="{BB962C8B-B14F-4D97-AF65-F5344CB8AC3E}">
        <p14:creationId xmlns:p14="http://schemas.microsoft.com/office/powerpoint/2010/main" val="1781426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C4C8F-9D7A-4EB6-A361-F6B8BA769AC9}"/>
              </a:ext>
            </a:extLst>
          </p:cNvPr>
          <p:cNvSpPr>
            <a:spLocks noGrp="1"/>
          </p:cNvSpPr>
          <p:nvPr>
            <p:ph type="title"/>
          </p:nvPr>
        </p:nvSpPr>
        <p:spPr/>
        <p:txBody>
          <a:bodyPr/>
          <a:lstStyle/>
          <a:p>
            <a:r>
              <a:rPr lang="en-US" dirty="0" err="1"/>
              <a:t>Winlink</a:t>
            </a:r>
            <a:r>
              <a:rPr lang="en-US" dirty="0"/>
              <a:t> session screen</a:t>
            </a:r>
          </a:p>
        </p:txBody>
      </p:sp>
      <p:sp>
        <p:nvSpPr>
          <p:cNvPr id="3" name="Content Placeholder 2">
            <a:extLst>
              <a:ext uri="{FF2B5EF4-FFF2-40B4-BE49-F238E27FC236}">
                <a16:creationId xmlns:a16="http://schemas.microsoft.com/office/drawing/2014/main" id="{CB02B2E4-6D6A-4753-B8BE-693DDBDD735B}"/>
              </a:ext>
            </a:extLst>
          </p:cNvPr>
          <p:cNvSpPr>
            <a:spLocks noGrp="1"/>
          </p:cNvSpPr>
          <p:nvPr>
            <p:ph idx="1"/>
          </p:nvPr>
        </p:nvSpPr>
        <p:spPr>
          <a:xfrm>
            <a:off x="8812822" y="2057400"/>
            <a:ext cx="3379177" cy="4718538"/>
          </a:xfrm>
        </p:spPr>
        <p:txBody>
          <a:bodyPr>
            <a:normAutofit/>
          </a:bodyPr>
          <a:lstStyle/>
          <a:p>
            <a:r>
              <a:rPr lang="en-US" dirty="0"/>
              <a:t>Select Settings; set yours to match the screen on the right.</a:t>
            </a:r>
          </a:p>
          <a:p>
            <a:r>
              <a:rPr lang="en-US" dirty="0"/>
              <a:t>Close this window. Telnet mode setup is now complete, you are now ready to send a message using a Telnet </a:t>
            </a:r>
            <a:r>
              <a:rPr lang="en-US" dirty="0" err="1"/>
              <a:t>Winlink</a:t>
            </a:r>
            <a:r>
              <a:rPr lang="en-US" dirty="0"/>
              <a:t> Session.</a:t>
            </a:r>
          </a:p>
          <a:p>
            <a:r>
              <a:rPr lang="en-US" dirty="0"/>
              <a:t>In Telnet </a:t>
            </a:r>
            <a:r>
              <a:rPr lang="en-US" dirty="0" err="1"/>
              <a:t>Winlink</a:t>
            </a:r>
            <a:r>
              <a:rPr lang="en-US" dirty="0"/>
              <a:t> Session window, click "Start".</a:t>
            </a:r>
          </a:p>
        </p:txBody>
      </p:sp>
      <p:pic>
        <p:nvPicPr>
          <p:cNvPr id="4" name="Picture 3">
            <a:extLst>
              <a:ext uri="{FF2B5EF4-FFF2-40B4-BE49-F238E27FC236}">
                <a16:creationId xmlns:a16="http://schemas.microsoft.com/office/drawing/2014/main" id="{107782B1-BA2D-4BF7-A60C-C9563E6ACA9F}"/>
              </a:ext>
            </a:extLst>
          </p:cNvPr>
          <p:cNvPicPr>
            <a:picLocks noChangeAspect="1"/>
          </p:cNvPicPr>
          <p:nvPr/>
        </p:nvPicPr>
        <p:blipFill>
          <a:blip r:embed="rId2"/>
          <a:stretch>
            <a:fillRect/>
          </a:stretch>
        </p:blipFill>
        <p:spPr>
          <a:xfrm>
            <a:off x="143974" y="2108274"/>
            <a:ext cx="3893894" cy="2915561"/>
          </a:xfrm>
          <a:prstGeom prst="rect">
            <a:avLst/>
          </a:prstGeom>
        </p:spPr>
      </p:pic>
      <p:pic>
        <p:nvPicPr>
          <p:cNvPr id="5" name="Picture 4">
            <a:extLst>
              <a:ext uri="{FF2B5EF4-FFF2-40B4-BE49-F238E27FC236}">
                <a16:creationId xmlns:a16="http://schemas.microsoft.com/office/drawing/2014/main" id="{CEECB6A1-3AAC-4049-9B30-A41CA6D023BE}"/>
              </a:ext>
            </a:extLst>
          </p:cNvPr>
          <p:cNvPicPr>
            <a:picLocks noChangeAspect="1"/>
          </p:cNvPicPr>
          <p:nvPr/>
        </p:nvPicPr>
        <p:blipFill>
          <a:blip r:embed="rId3"/>
          <a:stretch>
            <a:fillRect/>
          </a:stretch>
        </p:blipFill>
        <p:spPr>
          <a:xfrm>
            <a:off x="4317023" y="2057400"/>
            <a:ext cx="4495800" cy="4800600"/>
          </a:xfrm>
          <a:prstGeom prst="rect">
            <a:avLst/>
          </a:prstGeom>
        </p:spPr>
      </p:pic>
    </p:spTree>
    <p:extLst>
      <p:ext uri="{BB962C8B-B14F-4D97-AF65-F5344CB8AC3E}">
        <p14:creationId xmlns:p14="http://schemas.microsoft.com/office/powerpoint/2010/main" val="2995279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274FD-4C30-41B3-816F-CA42327751A1}"/>
              </a:ext>
            </a:extLst>
          </p:cNvPr>
          <p:cNvSpPr>
            <a:spLocks noGrp="1"/>
          </p:cNvSpPr>
          <p:nvPr>
            <p:ph type="title"/>
          </p:nvPr>
        </p:nvSpPr>
        <p:spPr/>
        <p:txBody>
          <a:bodyPr/>
          <a:lstStyle/>
          <a:p>
            <a:r>
              <a:rPr lang="en-US" dirty="0"/>
              <a:t>Install </a:t>
            </a:r>
            <a:r>
              <a:rPr lang="en-US" dirty="0" err="1"/>
              <a:t>flmsg</a:t>
            </a:r>
            <a:endParaRPr lang="en-US" dirty="0"/>
          </a:p>
        </p:txBody>
      </p:sp>
      <p:sp>
        <p:nvSpPr>
          <p:cNvPr id="3" name="Content Placeholder 2">
            <a:extLst>
              <a:ext uri="{FF2B5EF4-FFF2-40B4-BE49-F238E27FC236}">
                <a16:creationId xmlns:a16="http://schemas.microsoft.com/office/drawing/2014/main" id="{686465E8-08E6-42FB-A107-2E4B9898C94A}"/>
              </a:ext>
            </a:extLst>
          </p:cNvPr>
          <p:cNvSpPr>
            <a:spLocks noGrp="1"/>
          </p:cNvSpPr>
          <p:nvPr>
            <p:ph idx="1"/>
          </p:nvPr>
        </p:nvSpPr>
        <p:spPr/>
        <p:txBody>
          <a:bodyPr/>
          <a:lstStyle/>
          <a:p>
            <a:r>
              <a:rPr lang="en-US" dirty="0"/>
              <a:t>Go to sourceforge.net/projects/</a:t>
            </a:r>
            <a:r>
              <a:rPr lang="en-US" dirty="0" err="1"/>
              <a:t>fldigi</a:t>
            </a:r>
            <a:r>
              <a:rPr lang="en-US" dirty="0"/>
              <a:t>/files/</a:t>
            </a:r>
            <a:r>
              <a:rPr lang="en-US" dirty="0" err="1"/>
              <a:t>flmsg</a:t>
            </a:r>
            <a:r>
              <a:rPr lang="en-US" dirty="0"/>
              <a:t>/ and download </a:t>
            </a:r>
            <a:r>
              <a:rPr lang="en-US" dirty="0" err="1"/>
              <a:t>flmsg</a:t>
            </a:r>
            <a:endParaRPr lang="en-US" dirty="0"/>
          </a:p>
          <a:p>
            <a:r>
              <a:rPr lang="en-US" dirty="0"/>
              <a:t>Install it</a:t>
            </a:r>
          </a:p>
          <a:p>
            <a:r>
              <a:rPr lang="en-US" dirty="0"/>
              <a:t>You can find additional templates (e.g. American Red Cross [ARC] forms) at the same location.</a:t>
            </a:r>
          </a:p>
          <a:p>
            <a:r>
              <a:rPr lang="en-US" i="1" dirty="0" err="1"/>
              <a:t>Fldigi</a:t>
            </a:r>
            <a:r>
              <a:rPr lang="en-US" i="1" dirty="0"/>
              <a:t> and its family can also be found here: www.w1hkj.com</a:t>
            </a:r>
          </a:p>
          <a:p>
            <a:endParaRPr lang="en-US" dirty="0"/>
          </a:p>
        </p:txBody>
      </p:sp>
    </p:spTree>
    <p:extLst>
      <p:ext uri="{BB962C8B-B14F-4D97-AF65-F5344CB8AC3E}">
        <p14:creationId xmlns:p14="http://schemas.microsoft.com/office/powerpoint/2010/main" val="3302844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274FD-4C30-41B3-816F-CA42327751A1}"/>
              </a:ext>
            </a:extLst>
          </p:cNvPr>
          <p:cNvSpPr>
            <a:spLocks noGrp="1"/>
          </p:cNvSpPr>
          <p:nvPr>
            <p:ph type="title"/>
          </p:nvPr>
        </p:nvSpPr>
        <p:spPr/>
        <p:txBody>
          <a:bodyPr/>
          <a:lstStyle/>
          <a:p>
            <a:r>
              <a:rPr lang="en-US" dirty="0"/>
              <a:t>BREAK</a:t>
            </a:r>
          </a:p>
        </p:txBody>
      </p:sp>
      <p:sp>
        <p:nvSpPr>
          <p:cNvPr id="5" name="Content Placeholder 4">
            <a:extLst>
              <a:ext uri="{FF2B5EF4-FFF2-40B4-BE49-F238E27FC236}">
                <a16:creationId xmlns:a16="http://schemas.microsoft.com/office/drawing/2014/main" id="{F6596F3E-EA59-4916-BBA7-057950C2CC2D}"/>
              </a:ext>
            </a:extLst>
          </p:cNvPr>
          <p:cNvSpPr>
            <a:spLocks noGrp="1"/>
          </p:cNvSpPr>
          <p:nvPr>
            <p:ph idx="1"/>
          </p:nvPr>
        </p:nvSpPr>
        <p:spPr>
          <a:xfrm>
            <a:off x="680320" y="1993973"/>
            <a:ext cx="9613861" cy="3599316"/>
          </a:xfrm>
        </p:spPr>
        <p:txBody>
          <a:bodyPr>
            <a:normAutofit/>
          </a:bodyPr>
          <a:lstStyle/>
          <a:p>
            <a:pPr marL="0" indent="0" algn="ctr">
              <a:buNone/>
            </a:pPr>
            <a:endParaRPr lang="en-US" sz="9600" dirty="0"/>
          </a:p>
          <a:p>
            <a:pPr marL="0" indent="0" algn="ctr">
              <a:buNone/>
            </a:pPr>
            <a:r>
              <a:rPr lang="en-US" sz="9600" dirty="0"/>
              <a:t>BREAK</a:t>
            </a:r>
          </a:p>
          <a:p>
            <a:pPr marL="0" indent="0" algn="ctr">
              <a:buNone/>
            </a:pPr>
            <a:r>
              <a:rPr lang="en-US" sz="4000" dirty="0"/>
              <a:t>Go stretch your legs :-)</a:t>
            </a:r>
            <a:endParaRPr lang="en-US" sz="3600" dirty="0"/>
          </a:p>
        </p:txBody>
      </p:sp>
    </p:spTree>
    <p:extLst>
      <p:ext uri="{BB962C8B-B14F-4D97-AF65-F5344CB8AC3E}">
        <p14:creationId xmlns:p14="http://schemas.microsoft.com/office/powerpoint/2010/main" val="24847225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274FD-4C30-41B3-816F-CA42327751A1}"/>
              </a:ext>
            </a:extLst>
          </p:cNvPr>
          <p:cNvSpPr>
            <a:spLocks noGrp="1"/>
          </p:cNvSpPr>
          <p:nvPr>
            <p:ph type="title"/>
          </p:nvPr>
        </p:nvSpPr>
        <p:spPr/>
        <p:txBody>
          <a:bodyPr/>
          <a:lstStyle/>
          <a:p>
            <a:r>
              <a:rPr lang="en-US" dirty="0" err="1"/>
              <a:t>Winlink</a:t>
            </a:r>
            <a:r>
              <a:rPr lang="en-US" dirty="0"/>
              <a:t>: First Steps</a:t>
            </a:r>
          </a:p>
        </p:txBody>
      </p:sp>
      <p:sp>
        <p:nvSpPr>
          <p:cNvPr id="3" name="Content Placeholder 2">
            <a:extLst>
              <a:ext uri="{FF2B5EF4-FFF2-40B4-BE49-F238E27FC236}">
                <a16:creationId xmlns:a16="http://schemas.microsoft.com/office/drawing/2014/main" id="{686465E8-08E6-42FB-A107-2E4B9898C94A}"/>
              </a:ext>
            </a:extLst>
          </p:cNvPr>
          <p:cNvSpPr>
            <a:spLocks noGrp="1"/>
          </p:cNvSpPr>
          <p:nvPr>
            <p:ph idx="1"/>
          </p:nvPr>
        </p:nvSpPr>
        <p:spPr>
          <a:xfrm>
            <a:off x="680321" y="2345418"/>
            <a:ext cx="8634595" cy="4072473"/>
          </a:xfrm>
        </p:spPr>
        <p:txBody>
          <a:bodyPr>
            <a:normAutofit fontScale="92500" lnSpcReduction="10000"/>
          </a:bodyPr>
          <a:lstStyle/>
          <a:p>
            <a:r>
              <a:rPr lang="en-US" dirty="0"/>
              <a:t>Create a message to your own regular email address.</a:t>
            </a:r>
          </a:p>
          <a:p>
            <a:r>
              <a:rPr lang="en-US" dirty="0"/>
              <a:t>Post message to outbox.</a:t>
            </a:r>
          </a:p>
          <a:p>
            <a:r>
              <a:rPr lang="en-US" dirty="0"/>
              <a:t>Ensure you're connected to the internet.</a:t>
            </a:r>
          </a:p>
          <a:p>
            <a:r>
              <a:rPr lang="en-US" dirty="0"/>
              <a:t>Select Telnet </a:t>
            </a:r>
            <a:r>
              <a:rPr lang="en-US" dirty="0" err="1"/>
              <a:t>Winlink</a:t>
            </a:r>
            <a:r>
              <a:rPr lang="en-US" dirty="0"/>
              <a:t>, then click onto "Open session:"</a:t>
            </a:r>
          </a:p>
          <a:p>
            <a:r>
              <a:rPr lang="en-US" dirty="0"/>
              <a:t>In Session window, click "Start". Your mail will be sent.</a:t>
            </a:r>
          </a:p>
          <a:p>
            <a:r>
              <a:rPr lang="en-US" dirty="0"/>
              <a:t>From your own regular email address send an email to &lt;your callsign&gt;@winlink.org. </a:t>
            </a:r>
          </a:p>
          <a:p>
            <a:r>
              <a:rPr lang="en-US" dirty="0"/>
              <a:t>If your regular address is a forwarding address (like an arrl.net address), then it has not been whitelisted by the actions above.</a:t>
            </a:r>
            <a:r>
              <a:rPr lang="en-US" b="1" dirty="0"/>
              <a:t> In subject, add "</a:t>
            </a:r>
            <a:r>
              <a:rPr lang="en-US" b="1" dirty="0">
                <a:solidFill>
                  <a:schemeClr val="accent1">
                    <a:lumMod val="60000"/>
                    <a:lumOff val="40000"/>
                  </a:schemeClr>
                </a:solidFill>
              </a:rPr>
              <a:t>//wl2k</a:t>
            </a:r>
            <a:r>
              <a:rPr lang="en-US" b="1" dirty="0"/>
              <a:t>". </a:t>
            </a:r>
            <a:r>
              <a:rPr lang="en-US" dirty="0"/>
              <a:t>Establish another session and see whether it goes through.</a:t>
            </a:r>
          </a:p>
        </p:txBody>
      </p:sp>
    </p:spTree>
    <p:extLst>
      <p:ext uri="{BB962C8B-B14F-4D97-AF65-F5344CB8AC3E}">
        <p14:creationId xmlns:p14="http://schemas.microsoft.com/office/powerpoint/2010/main" val="3274571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274FD-4C30-41B3-816F-CA42327751A1}"/>
              </a:ext>
            </a:extLst>
          </p:cNvPr>
          <p:cNvSpPr>
            <a:spLocks noGrp="1"/>
          </p:cNvSpPr>
          <p:nvPr>
            <p:ph type="title"/>
          </p:nvPr>
        </p:nvSpPr>
        <p:spPr/>
        <p:txBody>
          <a:bodyPr/>
          <a:lstStyle/>
          <a:p>
            <a:r>
              <a:rPr lang="en-US" dirty="0"/>
              <a:t>What is </a:t>
            </a:r>
            <a:r>
              <a:rPr lang="en-US" dirty="0" err="1"/>
              <a:t>flmsg</a:t>
            </a:r>
            <a:r>
              <a:rPr lang="en-US" dirty="0"/>
              <a:t>?</a:t>
            </a:r>
          </a:p>
        </p:txBody>
      </p:sp>
      <p:sp>
        <p:nvSpPr>
          <p:cNvPr id="3" name="Content Placeholder 2">
            <a:extLst>
              <a:ext uri="{FF2B5EF4-FFF2-40B4-BE49-F238E27FC236}">
                <a16:creationId xmlns:a16="http://schemas.microsoft.com/office/drawing/2014/main" id="{686465E8-08E6-42FB-A107-2E4B9898C94A}"/>
              </a:ext>
            </a:extLst>
          </p:cNvPr>
          <p:cNvSpPr>
            <a:spLocks noGrp="1"/>
          </p:cNvSpPr>
          <p:nvPr>
            <p:ph idx="1"/>
          </p:nvPr>
        </p:nvSpPr>
        <p:spPr/>
        <p:txBody>
          <a:bodyPr/>
          <a:lstStyle/>
          <a:p>
            <a:r>
              <a:rPr lang="en-US" dirty="0"/>
              <a:t>Member of the NBEMS </a:t>
            </a:r>
            <a:r>
              <a:rPr lang="en-US" dirty="0" err="1"/>
              <a:t>fldigi</a:t>
            </a:r>
            <a:r>
              <a:rPr lang="en-US" dirty="0"/>
              <a:t> software family</a:t>
            </a:r>
          </a:p>
          <a:p>
            <a:r>
              <a:rPr lang="en-US" dirty="0" err="1"/>
              <a:t>flmsg</a:t>
            </a:r>
            <a:r>
              <a:rPr lang="en-US" dirty="0"/>
              <a:t> is an HTML forms generator</a:t>
            </a:r>
          </a:p>
          <a:p>
            <a:r>
              <a:rPr lang="en-US" dirty="0"/>
              <a:t>Uses browser to display a form and let user to fill it out</a:t>
            </a:r>
          </a:p>
          <a:p>
            <a:r>
              <a:rPr lang="en-US" dirty="0"/>
              <a:t>Great number of templates available (ICS, ARC, ...)</a:t>
            </a:r>
          </a:p>
          <a:p>
            <a:r>
              <a:rPr lang="en-US" dirty="0" err="1"/>
              <a:t>flmsg</a:t>
            </a:r>
            <a:r>
              <a:rPr lang="en-US" dirty="0"/>
              <a:t> is quite straightforward to use. It can be installed for non-hams (e.g. served agency officers in an EOC) to generate forms for sharing.</a:t>
            </a:r>
          </a:p>
          <a:p>
            <a:endParaRPr lang="en-US" i="1" dirty="0"/>
          </a:p>
          <a:p>
            <a:endParaRPr lang="en-US" dirty="0"/>
          </a:p>
        </p:txBody>
      </p:sp>
    </p:spTree>
    <p:extLst>
      <p:ext uri="{BB962C8B-B14F-4D97-AF65-F5344CB8AC3E}">
        <p14:creationId xmlns:p14="http://schemas.microsoft.com/office/powerpoint/2010/main" val="41606871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274FD-4C30-41B3-816F-CA42327751A1}"/>
              </a:ext>
            </a:extLst>
          </p:cNvPr>
          <p:cNvSpPr>
            <a:spLocks noGrp="1"/>
          </p:cNvSpPr>
          <p:nvPr>
            <p:ph type="title"/>
          </p:nvPr>
        </p:nvSpPr>
        <p:spPr/>
        <p:txBody>
          <a:bodyPr/>
          <a:lstStyle/>
          <a:p>
            <a:r>
              <a:rPr lang="en-US" dirty="0" err="1"/>
              <a:t>flmsg</a:t>
            </a:r>
            <a:r>
              <a:rPr lang="en-US" dirty="0"/>
              <a:t>: first steps</a:t>
            </a:r>
          </a:p>
        </p:txBody>
      </p:sp>
      <p:sp>
        <p:nvSpPr>
          <p:cNvPr id="3" name="Content Placeholder 2">
            <a:extLst>
              <a:ext uri="{FF2B5EF4-FFF2-40B4-BE49-F238E27FC236}">
                <a16:creationId xmlns:a16="http://schemas.microsoft.com/office/drawing/2014/main" id="{686465E8-08E6-42FB-A107-2E4B9898C94A}"/>
              </a:ext>
            </a:extLst>
          </p:cNvPr>
          <p:cNvSpPr>
            <a:spLocks noGrp="1"/>
          </p:cNvSpPr>
          <p:nvPr>
            <p:ph idx="1"/>
          </p:nvPr>
        </p:nvSpPr>
        <p:spPr/>
        <p:txBody>
          <a:bodyPr/>
          <a:lstStyle/>
          <a:p>
            <a:endParaRPr lang="en-US" dirty="0"/>
          </a:p>
          <a:p>
            <a:r>
              <a:rPr lang="en-US" dirty="0"/>
              <a:t>Create ICS-213 with some content</a:t>
            </a:r>
          </a:p>
          <a:p>
            <a:r>
              <a:rPr lang="en-US" dirty="0"/>
              <a:t>Save</a:t>
            </a:r>
          </a:p>
          <a:p>
            <a:r>
              <a:rPr lang="en-US" dirty="0"/>
              <a:t>We won't use </a:t>
            </a:r>
            <a:r>
              <a:rPr lang="en-US" dirty="0" err="1"/>
              <a:t>flmsg</a:t>
            </a:r>
            <a:r>
              <a:rPr lang="en-US" dirty="0"/>
              <a:t> today; we can generate forms directly within </a:t>
            </a:r>
            <a:r>
              <a:rPr lang="en-US" dirty="0" err="1"/>
              <a:t>Winlink</a:t>
            </a:r>
            <a:r>
              <a:rPr lang="en-US" dirty="0"/>
              <a:t>.</a:t>
            </a:r>
          </a:p>
          <a:p>
            <a:r>
              <a:rPr lang="en-US" dirty="0"/>
              <a:t>Again: This software is meant for people who cannot use </a:t>
            </a:r>
            <a:r>
              <a:rPr lang="en-US" dirty="0" err="1"/>
              <a:t>Winlink</a:t>
            </a:r>
            <a:r>
              <a:rPr lang="en-US" dirty="0"/>
              <a:t>. Such people can generate forms independently and hand them over to the radio operators on a memory stick, an internal network, etc.</a:t>
            </a:r>
          </a:p>
          <a:p>
            <a:endParaRPr lang="en-US" dirty="0"/>
          </a:p>
        </p:txBody>
      </p:sp>
    </p:spTree>
    <p:extLst>
      <p:ext uri="{BB962C8B-B14F-4D97-AF65-F5344CB8AC3E}">
        <p14:creationId xmlns:p14="http://schemas.microsoft.com/office/powerpoint/2010/main" val="13902095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274FD-4C30-41B3-816F-CA42327751A1}"/>
              </a:ext>
            </a:extLst>
          </p:cNvPr>
          <p:cNvSpPr>
            <a:spLocks noGrp="1"/>
          </p:cNvSpPr>
          <p:nvPr>
            <p:ph type="title"/>
          </p:nvPr>
        </p:nvSpPr>
        <p:spPr/>
        <p:txBody>
          <a:bodyPr/>
          <a:lstStyle/>
          <a:p>
            <a:r>
              <a:rPr lang="en-US" dirty="0" err="1"/>
              <a:t>Winlink</a:t>
            </a:r>
            <a:r>
              <a:rPr lang="en-US" dirty="0"/>
              <a:t> forms</a:t>
            </a:r>
          </a:p>
        </p:txBody>
      </p:sp>
      <p:sp>
        <p:nvSpPr>
          <p:cNvPr id="3" name="Content Placeholder 2">
            <a:extLst>
              <a:ext uri="{FF2B5EF4-FFF2-40B4-BE49-F238E27FC236}">
                <a16:creationId xmlns:a16="http://schemas.microsoft.com/office/drawing/2014/main" id="{686465E8-08E6-42FB-A107-2E4B9898C94A}"/>
              </a:ext>
            </a:extLst>
          </p:cNvPr>
          <p:cNvSpPr>
            <a:spLocks noGrp="1"/>
          </p:cNvSpPr>
          <p:nvPr>
            <p:ph idx="1"/>
          </p:nvPr>
        </p:nvSpPr>
        <p:spPr/>
        <p:txBody>
          <a:bodyPr>
            <a:normAutofit fontScale="92500"/>
          </a:bodyPr>
          <a:lstStyle/>
          <a:p>
            <a:r>
              <a:rPr lang="en-US" dirty="0"/>
              <a:t>In </a:t>
            </a:r>
            <a:r>
              <a:rPr lang="en-US" dirty="0" err="1"/>
              <a:t>Winlink</a:t>
            </a:r>
            <a:r>
              <a:rPr lang="en-US" dirty="0"/>
              <a:t> Express, open Message / Templates / Standard templates</a:t>
            </a:r>
          </a:p>
          <a:p>
            <a:r>
              <a:rPr lang="en-US" dirty="0"/>
              <a:t>Select ICS-213</a:t>
            </a:r>
          </a:p>
          <a:p>
            <a:r>
              <a:rPr lang="en-US" dirty="0"/>
              <a:t>Fill it out</a:t>
            </a:r>
          </a:p>
          <a:p>
            <a:r>
              <a:rPr lang="en-US" dirty="0"/>
              <a:t>Send it to a fellow student</a:t>
            </a:r>
          </a:p>
          <a:p>
            <a:r>
              <a:rPr lang="en-US" dirty="0"/>
              <a:t>When receiving someone else's form, open it by double-clicking it</a:t>
            </a:r>
          </a:p>
          <a:p>
            <a:r>
              <a:rPr lang="en-US" dirty="0"/>
              <a:t>Click "Reply"</a:t>
            </a:r>
          </a:p>
          <a:p>
            <a:r>
              <a:rPr lang="en-US" dirty="0"/>
              <a:t>A browser window opens with the form. Fill it out and click "Submit"</a:t>
            </a:r>
          </a:p>
          <a:p>
            <a:r>
              <a:rPr lang="en-US" dirty="0"/>
              <a:t>A text message is being generated. Post to Outbox.</a:t>
            </a:r>
          </a:p>
          <a:p>
            <a:endParaRPr lang="en-US" dirty="0"/>
          </a:p>
        </p:txBody>
      </p:sp>
    </p:spTree>
    <p:extLst>
      <p:ext uri="{BB962C8B-B14F-4D97-AF65-F5344CB8AC3E}">
        <p14:creationId xmlns:p14="http://schemas.microsoft.com/office/powerpoint/2010/main" val="9841975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274FD-4C30-41B3-816F-CA42327751A1}"/>
              </a:ext>
            </a:extLst>
          </p:cNvPr>
          <p:cNvSpPr>
            <a:spLocks noGrp="1"/>
          </p:cNvSpPr>
          <p:nvPr>
            <p:ph type="title"/>
          </p:nvPr>
        </p:nvSpPr>
        <p:spPr/>
        <p:txBody>
          <a:bodyPr/>
          <a:lstStyle/>
          <a:p>
            <a:r>
              <a:rPr lang="en-US" dirty="0"/>
              <a:t>BREAK</a:t>
            </a:r>
          </a:p>
        </p:txBody>
      </p:sp>
      <p:sp>
        <p:nvSpPr>
          <p:cNvPr id="5" name="Content Placeholder 4">
            <a:extLst>
              <a:ext uri="{FF2B5EF4-FFF2-40B4-BE49-F238E27FC236}">
                <a16:creationId xmlns:a16="http://schemas.microsoft.com/office/drawing/2014/main" id="{F6596F3E-EA59-4916-BBA7-057950C2CC2D}"/>
              </a:ext>
            </a:extLst>
          </p:cNvPr>
          <p:cNvSpPr>
            <a:spLocks noGrp="1"/>
          </p:cNvSpPr>
          <p:nvPr>
            <p:ph idx="1"/>
          </p:nvPr>
        </p:nvSpPr>
        <p:spPr>
          <a:xfrm>
            <a:off x="680320" y="1993973"/>
            <a:ext cx="9613861" cy="3599316"/>
          </a:xfrm>
        </p:spPr>
        <p:txBody>
          <a:bodyPr>
            <a:normAutofit/>
          </a:bodyPr>
          <a:lstStyle/>
          <a:p>
            <a:pPr marL="0" indent="0" algn="ctr">
              <a:buNone/>
            </a:pPr>
            <a:endParaRPr lang="en-US" sz="9600" dirty="0"/>
          </a:p>
          <a:p>
            <a:pPr marL="0" indent="0" algn="ctr">
              <a:buNone/>
            </a:pPr>
            <a:r>
              <a:rPr lang="en-US" sz="9600" dirty="0"/>
              <a:t>BREAK</a:t>
            </a:r>
          </a:p>
          <a:p>
            <a:pPr marL="0" indent="0" algn="ctr">
              <a:buNone/>
            </a:pPr>
            <a:r>
              <a:rPr lang="en-US" sz="4000" dirty="0"/>
              <a:t>Go stretch your legs :-)</a:t>
            </a:r>
            <a:endParaRPr lang="en-US" sz="3600" dirty="0"/>
          </a:p>
        </p:txBody>
      </p:sp>
    </p:spTree>
    <p:extLst>
      <p:ext uri="{BB962C8B-B14F-4D97-AF65-F5344CB8AC3E}">
        <p14:creationId xmlns:p14="http://schemas.microsoft.com/office/powerpoint/2010/main" val="34826327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F7916-EB22-46AE-95A2-FEF04E56DE80}"/>
              </a:ext>
            </a:extLst>
          </p:cNvPr>
          <p:cNvSpPr>
            <a:spLocks noGrp="1"/>
          </p:cNvSpPr>
          <p:nvPr>
            <p:ph type="title"/>
          </p:nvPr>
        </p:nvSpPr>
        <p:spPr/>
        <p:txBody>
          <a:bodyPr/>
          <a:lstStyle/>
          <a:p>
            <a:r>
              <a:rPr lang="en-US" dirty="0"/>
              <a:t>Considerations</a:t>
            </a:r>
          </a:p>
        </p:txBody>
      </p:sp>
      <p:sp>
        <p:nvSpPr>
          <p:cNvPr id="3" name="Content Placeholder 2">
            <a:extLst>
              <a:ext uri="{FF2B5EF4-FFF2-40B4-BE49-F238E27FC236}">
                <a16:creationId xmlns:a16="http://schemas.microsoft.com/office/drawing/2014/main" id="{F567D437-94BB-4E5B-BDAD-003C0EFC2939}"/>
              </a:ext>
            </a:extLst>
          </p:cNvPr>
          <p:cNvSpPr>
            <a:spLocks noGrp="1"/>
          </p:cNvSpPr>
          <p:nvPr>
            <p:ph idx="1"/>
          </p:nvPr>
        </p:nvSpPr>
        <p:spPr/>
        <p:txBody>
          <a:bodyPr/>
          <a:lstStyle/>
          <a:p>
            <a:r>
              <a:rPr lang="en-US" dirty="0"/>
              <a:t>Please start to use </a:t>
            </a:r>
            <a:r>
              <a:rPr lang="en-US" dirty="0" err="1"/>
              <a:t>Winlink</a:t>
            </a:r>
            <a:r>
              <a:rPr lang="en-US" dirty="0"/>
              <a:t> on a regular basis.</a:t>
            </a:r>
          </a:p>
          <a:p>
            <a:r>
              <a:rPr lang="en-US" dirty="0" err="1"/>
              <a:t>Winlink</a:t>
            </a:r>
            <a:r>
              <a:rPr lang="en-US" dirty="0"/>
              <a:t> Express is very powerful software, there are a lot of hidden gems in it. Go research them.</a:t>
            </a:r>
          </a:p>
          <a:p>
            <a:r>
              <a:rPr lang="en-US" dirty="0"/>
              <a:t>Learn about </a:t>
            </a:r>
            <a:r>
              <a:rPr lang="en-US" dirty="0" err="1"/>
              <a:t>Winlink</a:t>
            </a:r>
            <a:r>
              <a:rPr lang="en-US" dirty="0"/>
              <a:t> Wednesday, it is great practice!</a:t>
            </a:r>
          </a:p>
          <a:p>
            <a:endParaRPr lang="en-US" dirty="0"/>
          </a:p>
          <a:p>
            <a:r>
              <a:rPr lang="en-US" dirty="0"/>
              <a:t>Look into means to set up a radio for </a:t>
            </a:r>
            <a:r>
              <a:rPr lang="en-US" dirty="0" err="1"/>
              <a:t>Winlink</a:t>
            </a:r>
            <a:endParaRPr lang="en-US" dirty="0"/>
          </a:p>
          <a:p>
            <a:pPr lvl="1"/>
            <a:r>
              <a:rPr lang="en-US" dirty="0"/>
              <a:t>E.g. Packet Radio, or </a:t>
            </a:r>
            <a:r>
              <a:rPr lang="en-US" dirty="0" err="1"/>
              <a:t>Ardop</a:t>
            </a:r>
            <a:r>
              <a:rPr lang="en-US" dirty="0"/>
              <a:t>; on VHF and/or HF</a:t>
            </a:r>
          </a:p>
        </p:txBody>
      </p:sp>
    </p:spTree>
    <p:extLst>
      <p:ext uri="{BB962C8B-B14F-4D97-AF65-F5344CB8AC3E}">
        <p14:creationId xmlns:p14="http://schemas.microsoft.com/office/powerpoint/2010/main" val="28213565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8C238-BA0B-4584-854A-2B700E0E104D}"/>
              </a:ext>
            </a:extLst>
          </p:cNvPr>
          <p:cNvSpPr>
            <a:spLocks noGrp="1"/>
          </p:cNvSpPr>
          <p:nvPr>
            <p:ph type="title"/>
          </p:nvPr>
        </p:nvSpPr>
        <p:spPr/>
        <p:txBody>
          <a:bodyPr/>
          <a:lstStyle/>
          <a:p>
            <a:r>
              <a:rPr lang="en-US" dirty="0" err="1"/>
              <a:t>Winlink</a:t>
            </a:r>
            <a:r>
              <a:rPr lang="en-US" dirty="0"/>
              <a:t> connections</a:t>
            </a:r>
          </a:p>
        </p:txBody>
      </p:sp>
      <p:sp>
        <p:nvSpPr>
          <p:cNvPr id="3" name="Content Placeholder 2">
            <a:extLst>
              <a:ext uri="{FF2B5EF4-FFF2-40B4-BE49-F238E27FC236}">
                <a16:creationId xmlns:a16="http://schemas.microsoft.com/office/drawing/2014/main" id="{5222B454-DCD0-418D-B679-33D76D05B828}"/>
              </a:ext>
            </a:extLst>
          </p:cNvPr>
          <p:cNvSpPr>
            <a:spLocks noGrp="1"/>
          </p:cNvSpPr>
          <p:nvPr>
            <p:ph idx="1"/>
          </p:nvPr>
        </p:nvSpPr>
        <p:spPr>
          <a:xfrm>
            <a:off x="680321" y="2336873"/>
            <a:ext cx="9800989" cy="3599316"/>
          </a:xfrm>
        </p:spPr>
        <p:txBody>
          <a:bodyPr>
            <a:normAutofit fontScale="85000" lnSpcReduction="20000"/>
          </a:bodyPr>
          <a:lstStyle/>
          <a:p>
            <a:r>
              <a:rPr lang="en-US" dirty="0"/>
              <a:t>Modem type modes:</a:t>
            </a:r>
          </a:p>
          <a:p>
            <a:pPr lvl="1"/>
            <a:r>
              <a:rPr lang="en-US" dirty="0"/>
              <a:t>Packet radio, Robust Packet (on HF)</a:t>
            </a:r>
          </a:p>
          <a:p>
            <a:pPr lvl="1"/>
            <a:r>
              <a:rPr lang="en-US" dirty="0" err="1"/>
              <a:t>Pactor</a:t>
            </a:r>
            <a:r>
              <a:rPr lang="en-US" dirty="0"/>
              <a:t> (I - IV): uses advanced error correction and compression protocols to increase robustness and speed. </a:t>
            </a:r>
            <a:r>
              <a:rPr lang="en-US" dirty="0" err="1"/>
              <a:t>Pactor</a:t>
            </a:r>
            <a:r>
              <a:rPr lang="en-US" dirty="0"/>
              <a:t> above level I uses proprietary modems which range $1,000 ... $2,000 in price. www.scs-ptc.com</a:t>
            </a:r>
          </a:p>
          <a:p>
            <a:r>
              <a:rPr lang="en-US" dirty="0"/>
              <a:t>Sound card modes:</a:t>
            </a:r>
          </a:p>
          <a:p>
            <a:pPr lvl="1"/>
            <a:r>
              <a:rPr lang="en-US" dirty="0" err="1"/>
              <a:t>Winmor</a:t>
            </a:r>
            <a:r>
              <a:rPr lang="en-US" dirty="0"/>
              <a:t> - </a:t>
            </a:r>
            <a:r>
              <a:rPr lang="en-US" dirty="0" err="1"/>
              <a:t>WINlink</a:t>
            </a:r>
            <a:r>
              <a:rPr lang="en-US" dirty="0"/>
              <a:t> Message Over Radio. A cousin of packet, </a:t>
            </a:r>
            <a:r>
              <a:rPr lang="en-US" dirty="0" err="1"/>
              <a:t>pactor</a:t>
            </a:r>
            <a:r>
              <a:rPr lang="en-US" dirty="0"/>
              <a:t>, and Robust Packet. If you are using WINMOR, consider changing to ARDOP or VARA HF. The equipment and Setup are similar; throughput is much quicker. </a:t>
            </a:r>
          </a:p>
          <a:p>
            <a:pPr lvl="1"/>
            <a:r>
              <a:rPr lang="en-US" dirty="0"/>
              <a:t>ARDOP - Amateur Radio Digital Open Protocol. The successor to WINMOR. A cousin of packet radio, </a:t>
            </a:r>
            <a:r>
              <a:rPr lang="en-US" dirty="0" err="1"/>
              <a:t>Pactor</a:t>
            </a:r>
            <a:r>
              <a:rPr lang="en-US" dirty="0"/>
              <a:t>, and Robust Packet</a:t>
            </a:r>
          </a:p>
          <a:p>
            <a:pPr lvl="1"/>
            <a:r>
              <a:rPr lang="en-US" dirty="0"/>
              <a:t>VARA HF - Successor to VARA 2 and VARA 3. The current version of VARA HF is not backward compatible with VARA 2 and VARA 3. Faster than WINMOR, </a:t>
            </a:r>
            <a:r>
              <a:rPr lang="en-US" dirty="0" err="1"/>
              <a:t>Pactor</a:t>
            </a:r>
            <a:r>
              <a:rPr lang="en-US" dirty="0"/>
              <a:t> 2, and ARDOP. </a:t>
            </a:r>
          </a:p>
          <a:p>
            <a:pPr lvl="1"/>
            <a:r>
              <a:rPr lang="en-US" dirty="0"/>
              <a:t>VARA FM - 3x as fast as 1200 baud packet. The latest version (3.08) is compatible with earlier versions.</a:t>
            </a:r>
          </a:p>
        </p:txBody>
      </p:sp>
      <p:sp>
        <p:nvSpPr>
          <p:cNvPr id="4" name="TextBox 3">
            <a:extLst>
              <a:ext uri="{FF2B5EF4-FFF2-40B4-BE49-F238E27FC236}">
                <a16:creationId xmlns:a16="http://schemas.microsoft.com/office/drawing/2014/main" id="{75EC8209-5CDD-4CF3-91E6-11B1C112B26F}"/>
              </a:ext>
            </a:extLst>
          </p:cNvPr>
          <p:cNvSpPr txBox="1"/>
          <p:nvPr/>
        </p:nvSpPr>
        <p:spPr>
          <a:xfrm>
            <a:off x="11729316" y="6361378"/>
            <a:ext cx="295274" cy="369332"/>
          </a:xfrm>
          <a:prstGeom prst="rect">
            <a:avLst/>
          </a:prstGeom>
          <a:noFill/>
        </p:spPr>
        <p:txBody>
          <a:bodyPr wrap="none" rtlCol="0">
            <a:spAutoFit/>
          </a:bodyPr>
          <a:lstStyle/>
          <a:p>
            <a:r>
              <a:rPr lang="en-US" dirty="0"/>
              <a:t>J</a:t>
            </a:r>
          </a:p>
        </p:txBody>
      </p:sp>
    </p:spTree>
    <p:extLst>
      <p:ext uri="{BB962C8B-B14F-4D97-AF65-F5344CB8AC3E}">
        <p14:creationId xmlns:p14="http://schemas.microsoft.com/office/powerpoint/2010/main" val="3356463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DE3C4-2C50-4FCE-9FAA-6E49C03708D6}"/>
              </a:ext>
            </a:extLst>
          </p:cNvPr>
          <p:cNvSpPr>
            <a:spLocks noGrp="1"/>
          </p:cNvSpPr>
          <p:nvPr>
            <p:ph type="title"/>
          </p:nvPr>
        </p:nvSpPr>
        <p:spPr/>
        <p:txBody>
          <a:bodyPr/>
          <a:lstStyle/>
          <a:p>
            <a:r>
              <a:rPr lang="en-US" dirty="0"/>
              <a:t>Three parts...</a:t>
            </a:r>
          </a:p>
        </p:txBody>
      </p:sp>
      <p:sp>
        <p:nvSpPr>
          <p:cNvPr id="3" name="Content Placeholder 2">
            <a:extLst>
              <a:ext uri="{FF2B5EF4-FFF2-40B4-BE49-F238E27FC236}">
                <a16:creationId xmlns:a16="http://schemas.microsoft.com/office/drawing/2014/main" id="{9AD4F2A9-C33C-4A57-A248-56D639569B42}"/>
              </a:ext>
            </a:extLst>
          </p:cNvPr>
          <p:cNvSpPr>
            <a:spLocks noGrp="1"/>
          </p:cNvSpPr>
          <p:nvPr>
            <p:ph idx="1"/>
          </p:nvPr>
        </p:nvSpPr>
        <p:spPr/>
        <p:txBody>
          <a:bodyPr/>
          <a:lstStyle/>
          <a:p>
            <a:endParaRPr lang="en-US" dirty="0"/>
          </a:p>
          <a:p>
            <a:r>
              <a:rPr lang="en-US" dirty="0"/>
              <a:t>1) </a:t>
            </a:r>
            <a:r>
              <a:rPr lang="en-US" dirty="0" err="1"/>
              <a:t>Winlink</a:t>
            </a:r>
            <a:r>
              <a:rPr lang="en-US" dirty="0"/>
              <a:t> and </a:t>
            </a:r>
            <a:r>
              <a:rPr lang="en-US" dirty="0" err="1"/>
              <a:t>flmsg</a:t>
            </a:r>
            <a:r>
              <a:rPr lang="en-US" dirty="0"/>
              <a:t> installation and setup</a:t>
            </a:r>
            <a:br>
              <a:rPr lang="en-US" dirty="0"/>
            </a:br>
            <a:endParaRPr lang="en-US" dirty="0"/>
          </a:p>
          <a:p>
            <a:r>
              <a:rPr lang="en-US" dirty="0"/>
              <a:t>2) Practice</a:t>
            </a:r>
            <a:br>
              <a:rPr lang="en-US" dirty="0"/>
            </a:br>
            <a:endParaRPr lang="en-US" dirty="0"/>
          </a:p>
          <a:p>
            <a:r>
              <a:rPr lang="en-US" dirty="0"/>
              <a:t>3) Considerations</a:t>
            </a:r>
          </a:p>
        </p:txBody>
      </p:sp>
    </p:spTree>
    <p:extLst>
      <p:ext uri="{BB962C8B-B14F-4D97-AF65-F5344CB8AC3E}">
        <p14:creationId xmlns:p14="http://schemas.microsoft.com/office/powerpoint/2010/main" val="3547276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C68CC-6E34-40B8-8D70-E746F443138C}"/>
              </a:ext>
            </a:extLst>
          </p:cNvPr>
          <p:cNvSpPr>
            <a:spLocks noGrp="1"/>
          </p:cNvSpPr>
          <p:nvPr>
            <p:ph type="title"/>
          </p:nvPr>
        </p:nvSpPr>
        <p:spPr/>
        <p:txBody>
          <a:bodyPr/>
          <a:lstStyle/>
          <a:p>
            <a:r>
              <a:rPr lang="de-DE" dirty="0"/>
              <a:t>VARA group bu</a:t>
            </a:r>
            <a:r>
              <a:rPr lang="en-US" dirty="0"/>
              <a:t>y?</a:t>
            </a:r>
          </a:p>
        </p:txBody>
      </p:sp>
      <p:sp>
        <p:nvSpPr>
          <p:cNvPr id="3" name="Content Placeholder 2">
            <a:extLst>
              <a:ext uri="{FF2B5EF4-FFF2-40B4-BE49-F238E27FC236}">
                <a16:creationId xmlns:a16="http://schemas.microsoft.com/office/drawing/2014/main" id="{381D0AAA-7FBA-47CE-A170-385476872C33}"/>
              </a:ext>
            </a:extLst>
          </p:cNvPr>
          <p:cNvSpPr>
            <a:spLocks noGrp="1"/>
          </p:cNvSpPr>
          <p:nvPr>
            <p:ph idx="1"/>
          </p:nvPr>
        </p:nvSpPr>
        <p:spPr/>
        <p:txBody>
          <a:bodyPr/>
          <a:lstStyle/>
          <a:p>
            <a:r>
              <a:rPr lang="en-US" dirty="0" err="1"/>
              <a:t>Vara</a:t>
            </a:r>
            <a:r>
              <a:rPr lang="en-US" dirty="0"/>
              <a:t> registration is $69/call or $50/call for groups of 10 or more.</a:t>
            </a:r>
          </a:p>
          <a:p>
            <a:r>
              <a:rPr lang="en-US" dirty="0"/>
              <a:t>Interested?</a:t>
            </a:r>
          </a:p>
          <a:p>
            <a:r>
              <a:rPr lang="en-US" dirty="0"/>
              <a:t>You can try out VARA (with speed restrictions) </a:t>
            </a:r>
            <a:r>
              <a:rPr lang="en-US"/>
              <a:t>for free.</a:t>
            </a:r>
            <a:endParaRPr lang="en-US" dirty="0"/>
          </a:p>
        </p:txBody>
      </p:sp>
    </p:spTree>
    <p:extLst>
      <p:ext uri="{BB962C8B-B14F-4D97-AF65-F5344CB8AC3E}">
        <p14:creationId xmlns:p14="http://schemas.microsoft.com/office/powerpoint/2010/main" val="9786078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274FD-4C30-41B3-816F-CA42327751A1}"/>
              </a:ext>
            </a:extLst>
          </p:cNvPr>
          <p:cNvSpPr>
            <a:spLocks noGrp="1"/>
          </p:cNvSpPr>
          <p:nvPr>
            <p:ph type="title"/>
          </p:nvPr>
        </p:nvSpPr>
        <p:spPr/>
        <p:txBody>
          <a:bodyPr/>
          <a:lstStyle/>
          <a:p>
            <a:r>
              <a:rPr lang="en-US" dirty="0"/>
              <a:t>There's work to do: develop Workflow!</a:t>
            </a:r>
          </a:p>
        </p:txBody>
      </p:sp>
      <p:sp>
        <p:nvSpPr>
          <p:cNvPr id="3" name="Content Placeholder 2">
            <a:extLst>
              <a:ext uri="{FF2B5EF4-FFF2-40B4-BE49-F238E27FC236}">
                <a16:creationId xmlns:a16="http://schemas.microsoft.com/office/drawing/2014/main" id="{686465E8-08E6-42FB-A107-2E4B9898C94A}"/>
              </a:ext>
            </a:extLst>
          </p:cNvPr>
          <p:cNvSpPr>
            <a:spLocks noGrp="1"/>
          </p:cNvSpPr>
          <p:nvPr>
            <p:ph idx="1"/>
          </p:nvPr>
        </p:nvSpPr>
        <p:spPr/>
        <p:txBody>
          <a:bodyPr>
            <a:normAutofit lnSpcReduction="10000"/>
          </a:bodyPr>
          <a:lstStyle/>
          <a:p>
            <a:r>
              <a:rPr lang="en-US" dirty="0"/>
              <a:t>80% of the challenge is WORKFLOW. Developing a </a:t>
            </a:r>
            <a:r>
              <a:rPr lang="en-US" dirty="0" err="1"/>
              <a:t>winlink</a:t>
            </a:r>
            <a:r>
              <a:rPr lang="en-US" dirty="0"/>
              <a:t> capability is the first step; but without Workflow it is not usable in an </a:t>
            </a:r>
            <a:r>
              <a:rPr lang="en-US" dirty="0" err="1"/>
              <a:t>Emcomm</a:t>
            </a:r>
            <a:r>
              <a:rPr lang="en-US" dirty="0"/>
              <a:t> situation. </a:t>
            </a:r>
          </a:p>
          <a:p>
            <a:r>
              <a:rPr lang="en-US" dirty="0"/>
              <a:t>ARC has several well thought out work flows that can be used as starting points. </a:t>
            </a:r>
          </a:p>
          <a:p>
            <a:r>
              <a:rPr lang="en-US" dirty="0"/>
              <a:t>Any Workflow solution needs to accommodate other Alameda county resources, and Bay Area partners who are already mature in their use of </a:t>
            </a:r>
            <a:r>
              <a:rPr lang="en-US" dirty="0" err="1"/>
              <a:t>Winlink</a:t>
            </a:r>
            <a:r>
              <a:rPr lang="en-US" dirty="0"/>
              <a:t> and packet.</a:t>
            </a:r>
          </a:p>
          <a:p>
            <a:r>
              <a:rPr lang="en-US" dirty="0"/>
              <a:t>We also need to research our neighboring counties and state procedures, so that we can interface.</a:t>
            </a:r>
          </a:p>
        </p:txBody>
      </p:sp>
    </p:spTree>
    <p:extLst>
      <p:ext uri="{BB962C8B-B14F-4D97-AF65-F5344CB8AC3E}">
        <p14:creationId xmlns:p14="http://schemas.microsoft.com/office/powerpoint/2010/main" val="20261501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8C238-BA0B-4584-854A-2B700E0E104D}"/>
              </a:ext>
            </a:extLst>
          </p:cNvPr>
          <p:cNvSpPr>
            <a:spLocks noGrp="1"/>
          </p:cNvSpPr>
          <p:nvPr>
            <p:ph type="title"/>
          </p:nvPr>
        </p:nvSpPr>
        <p:spPr>
          <a:xfrm>
            <a:off x="680321" y="753228"/>
            <a:ext cx="9613861" cy="1080938"/>
          </a:xfrm>
        </p:spPr>
        <p:txBody>
          <a:bodyPr>
            <a:normAutofit/>
          </a:bodyPr>
          <a:lstStyle/>
          <a:p>
            <a:r>
              <a:rPr lang="en-US" dirty="0" err="1"/>
              <a:t>WinLink</a:t>
            </a:r>
            <a:r>
              <a:rPr lang="en-US" dirty="0"/>
              <a:t> Wednesday - CA</a:t>
            </a:r>
          </a:p>
        </p:txBody>
      </p:sp>
      <p:sp>
        <p:nvSpPr>
          <p:cNvPr id="7" name="Content Placeholder 6">
            <a:extLst>
              <a:ext uri="{FF2B5EF4-FFF2-40B4-BE49-F238E27FC236}">
                <a16:creationId xmlns:a16="http://schemas.microsoft.com/office/drawing/2014/main" id="{3159A9BF-2C72-4705-A364-BC7F992DB35B}"/>
              </a:ext>
            </a:extLst>
          </p:cNvPr>
          <p:cNvSpPr>
            <a:spLocks noGrp="1"/>
          </p:cNvSpPr>
          <p:nvPr>
            <p:ph idx="1"/>
          </p:nvPr>
        </p:nvSpPr>
        <p:spPr>
          <a:xfrm>
            <a:off x="680321" y="2336872"/>
            <a:ext cx="9613861" cy="4165527"/>
          </a:xfrm>
        </p:spPr>
        <p:txBody>
          <a:bodyPr>
            <a:normAutofit/>
          </a:bodyPr>
          <a:lstStyle/>
          <a:p>
            <a:pPr lvl="0">
              <a:lnSpc>
                <a:spcPct val="100000"/>
              </a:lnSpc>
            </a:pPr>
            <a:r>
              <a:rPr lang="en-US" dirty="0"/>
              <a:t>To: NCALWLINKNET@winlink.org</a:t>
            </a:r>
          </a:p>
          <a:p>
            <a:pPr lvl="0">
              <a:lnSpc>
                <a:spcPct val="100000"/>
              </a:lnSpc>
            </a:pPr>
            <a:r>
              <a:rPr lang="en-US" dirty="0"/>
              <a:t>Use Template or single line check in.</a:t>
            </a:r>
          </a:p>
          <a:p>
            <a:pPr lvl="0">
              <a:lnSpc>
                <a:spcPct val="100000"/>
              </a:lnSpc>
            </a:pPr>
            <a:r>
              <a:rPr lang="en-US" dirty="0"/>
              <a:t>Callsign, First name, City, State abbreviation in CAPS (</a:t>
            </a:r>
            <a:r>
              <a:rPr lang="en-US" dirty="0" err="1"/>
              <a:t>ie</a:t>
            </a:r>
            <a:r>
              <a:rPr lang="en-US" dirty="0"/>
              <a:t> CA), session type, client program used if other than </a:t>
            </a:r>
            <a:r>
              <a:rPr lang="en-US" dirty="0" err="1"/>
              <a:t>Winlink</a:t>
            </a:r>
            <a:r>
              <a:rPr lang="en-US" dirty="0"/>
              <a:t> Express, thru gateway, and band used if by HF radio or frequency if by VHF/UHF.</a:t>
            </a:r>
          </a:p>
          <a:p>
            <a:pPr lvl="0">
              <a:lnSpc>
                <a:spcPct val="100000"/>
              </a:lnSpc>
            </a:pPr>
            <a:r>
              <a:rPr lang="en-US" dirty="0"/>
              <a:t>Multiple check ins encouraged with different session types or packet node/path each time.</a:t>
            </a:r>
          </a:p>
          <a:p>
            <a:pPr lvl="0">
              <a:lnSpc>
                <a:spcPct val="100000"/>
              </a:lnSpc>
            </a:pPr>
            <a:endParaRPr lang="en-US" dirty="0"/>
          </a:p>
        </p:txBody>
      </p:sp>
      <p:sp>
        <p:nvSpPr>
          <p:cNvPr id="14" name="TextBox 13">
            <a:extLst>
              <a:ext uri="{FF2B5EF4-FFF2-40B4-BE49-F238E27FC236}">
                <a16:creationId xmlns:a16="http://schemas.microsoft.com/office/drawing/2014/main" id="{280D5570-F1D1-44D6-8EDB-201852FB2AF0}"/>
              </a:ext>
            </a:extLst>
          </p:cNvPr>
          <p:cNvSpPr txBox="1"/>
          <p:nvPr/>
        </p:nvSpPr>
        <p:spPr>
          <a:xfrm>
            <a:off x="11729316" y="6361378"/>
            <a:ext cx="295274" cy="369332"/>
          </a:xfrm>
          <a:prstGeom prst="rect">
            <a:avLst/>
          </a:prstGeom>
          <a:noFill/>
        </p:spPr>
        <p:txBody>
          <a:bodyPr wrap="none" rtlCol="0">
            <a:spAutoFit/>
          </a:bodyPr>
          <a:lstStyle/>
          <a:p>
            <a:r>
              <a:rPr lang="en-US" dirty="0"/>
              <a:t>J</a:t>
            </a:r>
          </a:p>
        </p:txBody>
      </p:sp>
    </p:spTree>
    <p:extLst>
      <p:ext uri="{BB962C8B-B14F-4D97-AF65-F5344CB8AC3E}">
        <p14:creationId xmlns:p14="http://schemas.microsoft.com/office/powerpoint/2010/main" val="22092060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274FD-4C30-41B3-816F-CA42327751A1}"/>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686465E8-08E6-42FB-A107-2E4B9898C94A}"/>
              </a:ext>
            </a:extLst>
          </p:cNvPr>
          <p:cNvSpPr>
            <a:spLocks noGrp="1"/>
          </p:cNvSpPr>
          <p:nvPr>
            <p:ph idx="1"/>
          </p:nvPr>
        </p:nvSpPr>
        <p:spPr/>
        <p:txBody>
          <a:bodyPr>
            <a:normAutofit fontScale="92500" lnSpcReduction="20000"/>
          </a:bodyPr>
          <a:lstStyle/>
          <a:p>
            <a:r>
              <a:rPr lang="en-US" dirty="0"/>
              <a:t>Download </a:t>
            </a:r>
            <a:r>
              <a:rPr lang="en-US" dirty="0" err="1"/>
              <a:t>Winlink</a:t>
            </a:r>
            <a:r>
              <a:rPr lang="en-US" dirty="0"/>
              <a:t> Express: winlink.org/</a:t>
            </a:r>
            <a:r>
              <a:rPr lang="en-US" dirty="0" err="1"/>
              <a:t>WinlinkExpress</a:t>
            </a:r>
            <a:endParaRPr lang="en-US" dirty="0"/>
          </a:p>
          <a:p>
            <a:r>
              <a:rPr lang="en-US" dirty="0"/>
              <a:t>Download </a:t>
            </a:r>
            <a:r>
              <a:rPr lang="en-US" dirty="0" err="1"/>
              <a:t>flmsg</a:t>
            </a:r>
            <a:r>
              <a:rPr lang="en-US" dirty="0"/>
              <a:t>: </a:t>
            </a:r>
            <a:r>
              <a:rPr lang="en-US" u="sng" dirty="0">
                <a:solidFill>
                  <a:schemeClr val="accent1"/>
                </a:solidFill>
              </a:rPr>
              <a:t>sourceforge.net/projects/</a:t>
            </a:r>
            <a:r>
              <a:rPr lang="en-US" u="sng" dirty="0" err="1">
                <a:solidFill>
                  <a:schemeClr val="accent1"/>
                </a:solidFill>
              </a:rPr>
              <a:t>fldigi</a:t>
            </a:r>
            <a:r>
              <a:rPr lang="en-US" u="sng" dirty="0">
                <a:solidFill>
                  <a:schemeClr val="accent1"/>
                </a:solidFill>
              </a:rPr>
              <a:t>/files/</a:t>
            </a:r>
            <a:r>
              <a:rPr lang="en-US" u="sng" dirty="0" err="1">
                <a:solidFill>
                  <a:schemeClr val="accent1"/>
                </a:solidFill>
              </a:rPr>
              <a:t>flmsg</a:t>
            </a:r>
            <a:r>
              <a:rPr lang="en-US" u="sng" dirty="0">
                <a:solidFill>
                  <a:schemeClr val="accent1"/>
                </a:solidFill>
              </a:rPr>
              <a:t>/ </a:t>
            </a:r>
          </a:p>
          <a:p>
            <a:r>
              <a:rPr lang="en-US" dirty="0"/>
              <a:t>Download </a:t>
            </a:r>
            <a:r>
              <a:rPr lang="en-US" dirty="0" err="1"/>
              <a:t>fldigi</a:t>
            </a:r>
            <a:r>
              <a:rPr lang="en-US" dirty="0"/>
              <a:t> &amp; family members: www.w1hkj.com</a:t>
            </a:r>
          </a:p>
          <a:p>
            <a:r>
              <a:rPr lang="en-US" dirty="0" err="1"/>
              <a:t>Winlink</a:t>
            </a:r>
            <a:r>
              <a:rPr lang="en-US" dirty="0"/>
              <a:t> Wednesday:</a:t>
            </a:r>
          </a:p>
          <a:p>
            <a:pPr lvl="1"/>
            <a:r>
              <a:rPr lang="en-US" dirty="0"/>
              <a:t>Virginia original:</a:t>
            </a:r>
          </a:p>
          <a:p>
            <a:pPr lvl="1"/>
            <a:r>
              <a:rPr lang="en-US" dirty="0">
                <a:hlinkClick r:id="rId2"/>
              </a:rPr>
              <a:t>www.qsl.net/k/kw6gb/Winlink_Wednesday/All_About_Winlink_Wednesday.pdf</a:t>
            </a:r>
            <a:endParaRPr lang="en-US" dirty="0"/>
          </a:p>
          <a:p>
            <a:pPr lvl="1"/>
            <a:r>
              <a:rPr lang="en-US" dirty="0"/>
              <a:t>North Texas: </a:t>
            </a:r>
            <a:r>
              <a:rPr lang="en-US" u="sng" dirty="0">
                <a:solidFill>
                  <a:schemeClr val="accent1"/>
                </a:solidFill>
              </a:rPr>
              <a:t>sites.google.com/view/winlink-wednesday-ntx/home</a:t>
            </a:r>
          </a:p>
          <a:p>
            <a:pPr lvl="1"/>
            <a:r>
              <a:rPr lang="en-US" dirty="0"/>
              <a:t>Fremont: missing :-)</a:t>
            </a:r>
          </a:p>
          <a:p>
            <a:r>
              <a:rPr lang="en-US" dirty="0"/>
              <a:t>Modes for </a:t>
            </a:r>
            <a:r>
              <a:rPr lang="en-US" dirty="0" err="1"/>
              <a:t>Winlink</a:t>
            </a:r>
            <a:r>
              <a:rPr lang="en-US" dirty="0"/>
              <a:t>: </a:t>
            </a:r>
            <a:r>
              <a:rPr lang="en-US" dirty="0">
                <a:hlinkClick r:id="rId3"/>
              </a:rPr>
              <a:t>https://rosmodem.wordpress.com/</a:t>
            </a:r>
            <a:endParaRPr lang="en-US" dirty="0"/>
          </a:p>
          <a:p>
            <a:pPr lvl="1"/>
            <a:r>
              <a:rPr lang="en-US" dirty="0"/>
              <a:t>Crystal Peak, KE6AFE-10, 145.630 Packet (channel 1D19)</a:t>
            </a:r>
          </a:p>
          <a:p>
            <a:pPr lvl="1"/>
            <a:r>
              <a:rPr lang="en-US" dirty="0"/>
              <a:t>Many more here: </a:t>
            </a:r>
            <a:r>
              <a:rPr lang="en-US" dirty="0">
                <a:hlinkClick r:id="rId4"/>
              </a:rPr>
              <a:t>https://winlink.org/RMSChannels</a:t>
            </a:r>
            <a:endParaRPr lang="en-US" dirty="0"/>
          </a:p>
        </p:txBody>
      </p:sp>
    </p:spTree>
    <p:extLst>
      <p:ext uri="{BB962C8B-B14F-4D97-AF65-F5344CB8AC3E}">
        <p14:creationId xmlns:p14="http://schemas.microsoft.com/office/powerpoint/2010/main" val="2778906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8C238-BA0B-4584-854A-2B700E0E104D}"/>
              </a:ext>
            </a:extLst>
          </p:cNvPr>
          <p:cNvSpPr>
            <a:spLocks noGrp="1"/>
          </p:cNvSpPr>
          <p:nvPr>
            <p:ph type="title"/>
          </p:nvPr>
        </p:nvSpPr>
        <p:spPr>
          <a:xfrm>
            <a:off x="680321" y="753228"/>
            <a:ext cx="9613861" cy="1080938"/>
          </a:xfrm>
        </p:spPr>
        <p:txBody>
          <a:bodyPr>
            <a:normAutofit/>
          </a:bodyPr>
          <a:lstStyle/>
          <a:p>
            <a:r>
              <a:rPr lang="en-US"/>
              <a:t>What is Winlink?</a:t>
            </a:r>
          </a:p>
        </p:txBody>
      </p:sp>
      <p:sp>
        <p:nvSpPr>
          <p:cNvPr id="7" name="Content Placeholder 6">
            <a:extLst>
              <a:ext uri="{FF2B5EF4-FFF2-40B4-BE49-F238E27FC236}">
                <a16:creationId xmlns:a16="http://schemas.microsoft.com/office/drawing/2014/main" id="{3159A9BF-2C72-4705-A364-BC7F992DB35B}"/>
              </a:ext>
            </a:extLst>
          </p:cNvPr>
          <p:cNvSpPr>
            <a:spLocks noGrp="1"/>
          </p:cNvSpPr>
          <p:nvPr>
            <p:ph idx="1"/>
          </p:nvPr>
        </p:nvSpPr>
        <p:spPr>
          <a:xfrm>
            <a:off x="680321" y="2336872"/>
            <a:ext cx="9613861" cy="4165527"/>
          </a:xfrm>
        </p:spPr>
        <p:txBody>
          <a:bodyPr>
            <a:normAutofit fontScale="85000" lnSpcReduction="10000"/>
          </a:bodyPr>
          <a:lstStyle/>
          <a:p>
            <a:pPr lvl="0">
              <a:lnSpc>
                <a:spcPct val="100000"/>
              </a:lnSpc>
            </a:pPr>
            <a:r>
              <a:rPr lang="en-US" dirty="0" err="1"/>
              <a:t>Winlink</a:t>
            </a:r>
            <a:r>
              <a:rPr lang="en-US" dirty="0"/>
              <a:t> is a powerful email system,</a:t>
            </a:r>
            <a:br>
              <a:rPr lang="en-US" dirty="0"/>
            </a:br>
            <a:r>
              <a:rPr lang="en-US" dirty="0"/>
              <a:t>which can (but doesn't have to) work without the Internet.</a:t>
            </a:r>
          </a:p>
          <a:p>
            <a:pPr lvl="0">
              <a:lnSpc>
                <a:spcPct val="100000"/>
              </a:lnSpc>
            </a:pPr>
            <a:r>
              <a:rPr lang="en-US" dirty="0"/>
              <a:t>It interfaces with the radio via modem (packet radio TNC, </a:t>
            </a:r>
            <a:r>
              <a:rPr lang="en-US" dirty="0" err="1"/>
              <a:t>Signalink</a:t>
            </a:r>
            <a:r>
              <a:rPr lang="en-US" dirty="0"/>
              <a:t>, </a:t>
            </a:r>
            <a:r>
              <a:rPr lang="en-US" dirty="0" err="1"/>
              <a:t>Pactor</a:t>
            </a:r>
            <a:r>
              <a:rPr lang="en-US" dirty="0"/>
              <a:t>, or sound card software). </a:t>
            </a:r>
            <a:r>
              <a:rPr lang="en-US" dirty="0" err="1"/>
              <a:t>Winlink</a:t>
            </a:r>
            <a:r>
              <a:rPr lang="en-US" dirty="0"/>
              <a:t> supports Packet, </a:t>
            </a:r>
            <a:r>
              <a:rPr lang="en-US" dirty="0" err="1"/>
              <a:t>Pactor</a:t>
            </a:r>
            <a:r>
              <a:rPr lang="en-US" dirty="0"/>
              <a:t>, WINMOR, </a:t>
            </a:r>
            <a:r>
              <a:rPr lang="en-US" dirty="0" err="1"/>
              <a:t>Ardop</a:t>
            </a:r>
            <a:r>
              <a:rPr lang="en-US" dirty="0"/>
              <a:t>, VARA, Iridium GO.  It also supports internet via telnet.</a:t>
            </a:r>
          </a:p>
          <a:p>
            <a:pPr lvl="0">
              <a:lnSpc>
                <a:spcPct val="100000"/>
              </a:lnSpc>
            </a:pPr>
            <a:r>
              <a:rPr lang="en-US" dirty="0"/>
              <a:t>As a user, you connect through any means (e.g. packet radio, telnet) to a </a:t>
            </a:r>
            <a:r>
              <a:rPr lang="en-US" dirty="0" err="1"/>
              <a:t>Winlink</a:t>
            </a:r>
            <a:r>
              <a:rPr lang="en-US" dirty="0"/>
              <a:t> (RMS) server and exchange your mails.</a:t>
            </a:r>
          </a:p>
          <a:p>
            <a:pPr lvl="0">
              <a:lnSpc>
                <a:spcPct val="100000"/>
              </a:lnSpc>
            </a:pPr>
            <a:r>
              <a:rPr lang="en-US" dirty="0"/>
              <a:t>Every user can be reached simply by call sign. (There are tactical calls, too.)</a:t>
            </a:r>
          </a:p>
          <a:p>
            <a:pPr lvl="0">
              <a:lnSpc>
                <a:spcPct val="100000"/>
              </a:lnSpc>
            </a:pPr>
            <a:r>
              <a:rPr lang="en-US" dirty="0"/>
              <a:t>There is special </a:t>
            </a:r>
            <a:r>
              <a:rPr lang="en-US" dirty="0" err="1"/>
              <a:t>Winlink</a:t>
            </a:r>
            <a:r>
              <a:rPr lang="en-US" dirty="0"/>
              <a:t> software available.</a:t>
            </a:r>
            <a:endParaRPr lang="en-US" i="1" dirty="0"/>
          </a:p>
          <a:p>
            <a:pPr lvl="0">
              <a:lnSpc>
                <a:spcPct val="100000"/>
              </a:lnSpc>
            </a:pPr>
            <a:r>
              <a:rPr lang="en-US" dirty="0"/>
              <a:t>There is a well developed user community, e.g. there's a net called the "</a:t>
            </a:r>
            <a:r>
              <a:rPr lang="en-US" dirty="0" err="1"/>
              <a:t>Winlink</a:t>
            </a:r>
            <a:r>
              <a:rPr lang="en-US" dirty="0"/>
              <a:t> Wednesday" which practices </a:t>
            </a:r>
            <a:r>
              <a:rPr lang="en-US" dirty="0" err="1"/>
              <a:t>Winlink</a:t>
            </a:r>
            <a:r>
              <a:rPr lang="en-US" dirty="0"/>
              <a:t> on a regular basis.</a:t>
            </a:r>
            <a:br>
              <a:rPr lang="en-US" dirty="0"/>
            </a:br>
            <a:endParaRPr lang="en-US" dirty="0"/>
          </a:p>
        </p:txBody>
      </p:sp>
      <p:sp>
        <p:nvSpPr>
          <p:cNvPr id="14" name="TextBox 13">
            <a:extLst>
              <a:ext uri="{FF2B5EF4-FFF2-40B4-BE49-F238E27FC236}">
                <a16:creationId xmlns:a16="http://schemas.microsoft.com/office/drawing/2014/main" id="{280D5570-F1D1-44D6-8EDB-201852FB2AF0}"/>
              </a:ext>
            </a:extLst>
          </p:cNvPr>
          <p:cNvSpPr txBox="1"/>
          <p:nvPr/>
        </p:nvSpPr>
        <p:spPr>
          <a:xfrm>
            <a:off x="11729316" y="6361378"/>
            <a:ext cx="314510" cy="369332"/>
          </a:xfrm>
          <a:prstGeom prst="rect">
            <a:avLst/>
          </a:prstGeom>
          <a:noFill/>
        </p:spPr>
        <p:txBody>
          <a:bodyPr wrap="none" rtlCol="0">
            <a:spAutoFit/>
          </a:bodyPr>
          <a:lstStyle/>
          <a:p>
            <a:r>
              <a:rPr lang="en-US" dirty="0"/>
              <a:t>B</a:t>
            </a:r>
          </a:p>
        </p:txBody>
      </p:sp>
    </p:spTree>
    <p:extLst>
      <p:ext uri="{BB962C8B-B14F-4D97-AF65-F5344CB8AC3E}">
        <p14:creationId xmlns:p14="http://schemas.microsoft.com/office/powerpoint/2010/main" val="1521626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8C238-BA0B-4584-854A-2B700E0E104D}"/>
              </a:ext>
            </a:extLst>
          </p:cNvPr>
          <p:cNvSpPr>
            <a:spLocks noGrp="1"/>
          </p:cNvSpPr>
          <p:nvPr>
            <p:ph type="title"/>
          </p:nvPr>
        </p:nvSpPr>
        <p:spPr/>
        <p:txBody>
          <a:bodyPr/>
          <a:lstStyle/>
          <a:p>
            <a:r>
              <a:rPr lang="en-US" dirty="0"/>
              <a:t>Why </a:t>
            </a:r>
            <a:r>
              <a:rPr lang="en-US" dirty="0" err="1"/>
              <a:t>Winlink</a:t>
            </a:r>
            <a:r>
              <a:rPr lang="en-US" dirty="0"/>
              <a:t>?</a:t>
            </a:r>
          </a:p>
        </p:txBody>
      </p:sp>
      <p:sp>
        <p:nvSpPr>
          <p:cNvPr id="3" name="Content Placeholder 2">
            <a:extLst>
              <a:ext uri="{FF2B5EF4-FFF2-40B4-BE49-F238E27FC236}">
                <a16:creationId xmlns:a16="http://schemas.microsoft.com/office/drawing/2014/main" id="{5222B454-DCD0-418D-B679-33D76D05B828}"/>
              </a:ext>
            </a:extLst>
          </p:cNvPr>
          <p:cNvSpPr>
            <a:spLocks noGrp="1"/>
          </p:cNvSpPr>
          <p:nvPr>
            <p:ph idx="1"/>
          </p:nvPr>
        </p:nvSpPr>
        <p:spPr/>
        <p:txBody>
          <a:bodyPr>
            <a:normAutofit fontScale="92500" lnSpcReduction="10000"/>
          </a:bodyPr>
          <a:lstStyle/>
          <a:p>
            <a:r>
              <a:rPr lang="en-US" dirty="0"/>
              <a:t>Bay Area </a:t>
            </a:r>
            <a:r>
              <a:rPr lang="en-US" dirty="0" err="1"/>
              <a:t>EmComm</a:t>
            </a:r>
            <a:r>
              <a:rPr lang="en-US" dirty="0"/>
              <a:t> is highly packet centric.</a:t>
            </a:r>
          </a:p>
          <a:p>
            <a:r>
              <a:rPr lang="en-US" dirty="0" err="1"/>
              <a:t>Winlink</a:t>
            </a:r>
            <a:r>
              <a:rPr lang="en-US" dirty="0"/>
              <a:t> is increasingly recognized as </a:t>
            </a:r>
            <a:r>
              <a:rPr lang="en-US" i="1" dirty="0"/>
              <a:t>the</a:t>
            </a:r>
            <a:r>
              <a:rPr lang="en-US" dirty="0"/>
              <a:t> standard for bridging gaps in internet coverage. If the internet is down, </a:t>
            </a:r>
            <a:r>
              <a:rPr lang="en-US" dirty="0" err="1"/>
              <a:t>EmComm</a:t>
            </a:r>
            <a:r>
              <a:rPr lang="en-US" dirty="0"/>
              <a:t> planners look to </a:t>
            </a:r>
            <a:r>
              <a:rPr lang="en-US" dirty="0" err="1"/>
              <a:t>Winlink</a:t>
            </a:r>
            <a:r>
              <a:rPr lang="en-US" dirty="0"/>
              <a:t> as a bridge</a:t>
            </a:r>
          </a:p>
          <a:p>
            <a:r>
              <a:rPr lang="en-US" dirty="0" err="1"/>
              <a:t>Winlink</a:t>
            </a:r>
            <a:r>
              <a:rPr lang="en-US" dirty="0"/>
              <a:t> and Packet combined are a good solution to moving </a:t>
            </a:r>
            <a:r>
              <a:rPr lang="en-US" dirty="0" err="1"/>
              <a:t>EmComm</a:t>
            </a:r>
            <a:r>
              <a:rPr lang="en-US" dirty="0"/>
              <a:t> traffic </a:t>
            </a:r>
          </a:p>
          <a:p>
            <a:r>
              <a:rPr lang="en-US" dirty="0" err="1"/>
              <a:t>Winlink</a:t>
            </a:r>
            <a:r>
              <a:rPr lang="en-US" dirty="0"/>
              <a:t> and Packet are robust solutions and straightforward to operate. </a:t>
            </a:r>
            <a:r>
              <a:rPr lang="en-US" i="1" dirty="0"/>
              <a:t>IF</a:t>
            </a:r>
            <a:r>
              <a:rPr lang="en-US" dirty="0"/>
              <a:t> the user is trained.</a:t>
            </a:r>
          </a:p>
          <a:p>
            <a:r>
              <a:rPr lang="en-US" dirty="0"/>
              <a:t>FCV can perform its current mission without </a:t>
            </a:r>
            <a:r>
              <a:rPr lang="en-US" dirty="0" err="1"/>
              <a:t>Winlink</a:t>
            </a:r>
            <a:r>
              <a:rPr lang="en-US" dirty="0"/>
              <a:t>, but this capability will improve our to interface with other Alameda County and Bay Area </a:t>
            </a:r>
            <a:r>
              <a:rPr lang="en-US" dirty="0" err="1"/>
              <a:t>EmComm</a:t>
            </a:r>
            <a:r>
              <a:rPr lang="en-US" dirty="0"/>
              <a:t> orgs.</a:t>
            </a:r>
          </a:p>
          <a:p>
            <a:endParaRPr lang="en-US" dirty="0"/>
          </a:p>
        </p:txBody>
      </p:sp>
      <p:sp>
        <p:nvSpPr>
          <p:cNvPr id="4" name="TextBox 3">
            <a:extLst>
              <a:ext uri="{FF2B5EF4-FFF2-40B4-BE49-F238E27FC236}">
                <a16:creationId xmlns:a16="http://schemas.microsoft.com/office/drawing/2014/main" id="{D431742E-35AA-45E2-943D-007DAE69FE00}"/>
              </a:ext>
            </a:extLst>
          </p:cNvPr>
          <p:cNvSpPr txBox="1"/>
          <p:nvPr/>
        </p:nvSpPr>
        <p:spPr>
          <a:xfrm>
            <a:off x="11729316" y="6361378"/>
            <a:ext cx="295274" cy="369332"/>
          </a:xfrm>
          <a:prstGeom prst="rect">
            <a:avLst/>
          </a:prstGeom>
          <a:noFill/>
        </p:spPr>
        <p:txBody>
          <a:bodyPr wrap="none" rtlCol="0">
            <a:spAutoFit/>
          </a:bodyPr>
          <a:lstStyle/>
          <a:p>
            <a:r>
              <a:rPr lang="en-US" dirty="0"/>
              <a:t>J</a:t>
            </a:r>
          </a:p>
        </p:txBody>
      </p:sp>
    </p:spTree>
    <p:extLst>
      <p:ext uri="{BB962C8B-B14F-4D97-AF65-F5344CB8AC3E}">
        <p14:creationId xmlns:p14="http://schemas.microsoft.com/office/powerpoint/2010/main" val="4113338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274FD-4C30-41B3-816F-CA42327751A1}"/>
              </a:ext>
            </a:extLst>
          </p:cNvPr>
          <p:cNvSpPr>
            <a:spLocks noGrp="1"/>
          </p:cNvSpPr>
          <p:nvPr>
            <p:ph type="title"/>
          </p:nvPr>
        </p:nvSpPr>
        <p:spPr/>
        <p:txBody>
          <a:bodyPr/>
          <a:lstStyle/>
          <a:p>
            <a:r>
              <a:rPr lang="en-US" dirty="0"/>
              <a:t>Install </a:t>
            </a:r>
            <a:r>
              <a:rPr lang="en-US" dirty="0" err="1"/>
              <a:t>Winlink</a:t>
            </a:r>
            <a:r>
              <a:rPr lang="en-US" dirty="0"/>
              <a:t> and </a:t>
            </a:r>
            <a:r>
              <a:rPr lang="en-US" dirty="0" err="1"/>
              <a:t>flmsg</a:t>
            </a:r>
            <a:endParaRPr lang="en-US" dirty="0"/>
          </a:p>
        </p:txBody>
      </p:sp>
      <p:sp>
        <p:nvSpPr>
          <p:cNvPr id="3" name="Content Placeholder 2">
            <a:extLst>
              <a:ext uri="{FF2B5EF4-FFF2-40B4-BE49-F238E27FC236}">
                <a16:creationId xmlns:a16="http://schemas.microsoft.com/office/drawing/2014/main" id="{686465E8-08E6-42FB-A107-2E4B9898C94A}"/>
              </a:ext>
            </a:extLst>
          </p:cNvPr>
          <p:cNvSpPr>
            <a:spLocks noGrp="1"/>
          </p:cNvSpPr>
          <p:nvPr>
            <p:ph idx="1"/>
          </p:nvPr>
        </p:nvSpPr>
        <p:spPr/>
        <p:txBody>
          <a:bodyPr/>
          <a:lstStyle/>
          <a:p>
            <a:r>
              <a:rPr lang="en-US" dirty="0"/>
              <a:t>Go to winlink.org/</a:t>
            </a:r>
            <a:r>
              <a:rPr lang="en-US" dirty="0" err="1"/>
              <a:t>WinlinkExpress</a:t>
            </a:r>
            <a:r>
              <a:rPr lang="en-US" dirty="0"/>
              <a:t> and download it.</a:t>
            </a:r>
          </a:p>
          <a:p>
            <a:r>
              <a:rPr lang="en-US" dirty="0"/>
              <a:t>Install it. Don't start any configuration yet.</a:t>
            </a:r>
          </a:p>
          <a:p>
            <a:r>
              <a:rPr lang="en-US" dirty="0"/>
              <a:t>Raise your hand if you run into difficulties.</a:t>
            </a:r>
          </a:p>
          <a:p>
            <a:endParaRPr lang="en-US" dirty="0"/>
          </a:p>
          <a:p>
            <a:r>
              <a:rPr lang="en-US" dirty="0"/>
              <a:t>Go to sourceforge.net/projects/</a:t>
            </a:r>
            <a:r>
              <a:rPr lang="en-US" dirty="0" err="1"/>
              <a:t>fldigi</a:t>
            </a:r>
            <a:r>
              <a:rPr lang="en-US" dirty="0"/>
              <a:t>/files/</a:t>
            </a:r>
            <a:r>
              <a:rPr lang="en-US" dirty="0" err="1"/>
              <a:t>flmsg</a:t>
            </a:r>
            <a:r>
              <a:rPr lang="en-US" dirty="0"/>
              <a:t>/</a:t>
            </a:r>
            <a:br>
              <a:rPr lang="en-US" dirty="0"/>
            </a:br>
            <a:r>
              <a:rPr lang="en-US" dirty="0"/>
              <a:t>and download </a:t>
            </a:r>
            <a:r>
              <a:rPr lang="en-US" dirty="0" err="1"/>
              <a:t>flmsg</a:t>
            </a:r>
            <a:endParaRPr lang="en-US" dirty="0"/>
          </a:p>
          <a:p>
            <a:r>
              <a:rPr lang="en-US" dirty="0"/>
              <a:t>Install it. Don't start any configuration yet.</a:t>
            </a:r>
          </a:p>
          <a:p>
            <a:r>
              <a:rPr lang="en-US" dirty="0"/>
              <a:t>Raise your hand if you run into difficulties.</a:t>
            </a:r>
          </a:p>
          <a:p>
            <a:endParaRPr lang="en-US" dirty="0"/>
          </a:p>
        </p:txBody>
      </p:sp>
    </p:spTree>
    <p:extLst>
      <p:ext uri="{BB962C8B-B14F-4D97-AF65-F5344CB8AC3E}">
        <p14:creationId xmlns:p14="http://schemas.microsoft.com/office/powerpoint/2010/main" val="2126949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5DFA8-25A0-4D28-AF1C-D90519D26CEF}"/>
              </a:ext>
            </a:extLst>
          </p:cNvPr>
          <p:cNvSpPr>
            <a:spLocks noGrp="1"/>
          </p:cNvSpPr>
          <p:nvPr>
            <p:ph type="title"/>
          </p:nvPr>
        </p:nvSpPr>
        <p:spPr/>
        <p:txBody>
          <a:bodyPr/>
          <a:lstStyle/>
          <a:p>
            <a:r>
              <a:rPr lang="en-US" dirty="0" err="1"/>
              <a:t>Winlink</a:t>
            </a:r>
            <a:r>
              <a:rPr lang="en-US" dirty="0"/>
              <a:t> Express main screen</a:t>
            </a:r>
          </a:p>
        </p:txBody>
      </p:sp>
      <p:sp>
        <p:nvSpPr>
          <p:cNvPr id="3" name="Content Placeholder 2">
            <a:extLst>
              <a:ext uri="{FF2B5EF4-FFF2-40B4-BE49-F238E27FC236}">
                <a16:creationId xmlns:a16="http://schemas.microsoft.com/office/drawing/2014/main" id="{D6A3A66B-D7BD-4268-AD8F-2EB179915073}"/>
              </a:ext>
            </a:extLst>
          </p:cNvPr>
          <p:cNvSpPr>
            <a:spLocks noGrp="1"/>
          </p:cNvSpPr>
          <p:nvPr>
            <p:ph idx="1"/>
          </p:nvPr>
        </p:nvSpPr>
        <p:spPr>
          <a:xfrm>
            <a:off x="8200570" y="2100165"/>
            <a:ext cx="3845429" cy="4646216"/>
          </a:xfrm>
        </p:spPr>
        <p:txBody>
          <a:bodyPr>
            <a:normAutofit/>
          </a:bodyPr>
          <a:lstStyle/>
          <a:p>
            <a:r>
              <a:rPr lang="en-US" dirty="0"/>
              <a:t>Start </a:t>
            </a:r>
            <a:r>
              <a:rPr lang="en-US" dirty="0" err="1"/>
              <a:t>Winlink</a:t>
            </a:r>
            <a:r>
              <a:rPr lang="en-US" dirty="0"/>
              <a:t> Express. You will see this screen.</a:t>
            </a:r>
          </a:p>
          <a:p>
            <a:r>
              <a:rPr lang="en-US" dirty="0"/>
              <a:t>Let's set up </a:t>
            </a:r>
            <a:r>
              <a:rPr lang="en-US" dirty="0" err="1"/>
              <a:t>Winlink</a:t>
            </a:r>
            <a:r>
              <a:rPr lang="en-US" dirty="0"/>
              <a:t> Express. Click on Settings and select... (next slide)</a:t>
            </a:r>
          </a:p>
        </p:txBody>
      </p:sp>
      <p:pic>
        <p:nvPicPr>
          <p:cNvPr id="4" name="Picture 3">
            <a:extLst>
              <a:ext uri="{FF2B5EF4-FFF2-40B4-BE49-F238E27FC236}">
                <a16:creationId xmlns:a16="http://schemas.microsoft.com/office/drawing/2014/main" id="{BC8FC664-9555-4DE9-87F6-CC4683DD1D52}"/>
              </a:ext>
            </a:extLst>
          </p:cNvPr>
          <p:cNvPicPr>
            <a:picLocks noChangeAspect="1"/>
          </p:cNvPicPr>
          <p:nvPr/>
        </p:nvPicPr>
        <p:blipFill>
          <a:blip r:embed="rId2"/>
          <a:stretch>
            <a:fillRect/>
          </a:stretch>
        </p:blipFill>
        <p:spPr>
          <a:xfrm>
            <a:off x="146000" y="2100165"/>
            <a:ext cx="8054571" cy="4646216"/>
          </a:xfrm>
          <a:prstGeom prst="rect">
            <a:avLst/>
          </a:prstGeom>
        </p:spPr>
      </p:pic>
    </p:spTree>
    <p:extLst>
      <p:ext uri="{BB962C8B-B14F-4D97-AF65-F5344CB8AC3E}">
        <p14:creationId xmlns:p14="http://schemas.microsoft.com/office/powerpoint/2010/main" val="229420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274FD-4C30-41B3-816F-CA42327751A1}"/>
              </a:ext>
            </a:extLst>
          </p:cNvPr>
          <p:cNvSpPr>
            <a:spLocks noGrp="1"/>
          </p:cNvSpPr>
          <p:nvPr>
            <p:ph type="title"/>
          </p:nvPr>
        </p:nvSpPr>
        <p:spPr/>
        <p:txBody>
          <a:bodyPr>
            <a:normAutofit fontScale="90000"/>
          </a:bodyPr>
          <a:lstStyle/>
          <a:p>
            <a:r>
              <a:rPr lang="en-US" dirty="0"/>
              <a:t>Set up </a:t>
            </a:r>
            <a:r>
              <a:rPr lang="en-US" dirty="0" err="1"/>
              <a:t>Winlink</a:t>
            </a:r>
            <a:r>
              <a:rPr lang="en-US" dirty="0"/>
              <a:t> – Settings, </a:t>
            </a:r>
            <a:r>
              <a:rPr lang="en-US" dirty="0" err="1"/>
              <a:t>Winlink</a:t>
            </a:r>
            <a:r>
              <a:rPr lang="en-US" dirty="0"/>
              <a:t> Express Setup </a:t>
            </a:r>
            <a:br>
              <a:rPr lang="en-US" dirty="0"/>
            </a:br>
            <a:r>
              <a:rPr lang="en-US" sz="1600" dirty="0"/>
              <a:t>(with thanks to DeKalb ARES, GA)</a:t>
            </a:r>
            <a:endParaRPr lang="en-US" dirty="0"/>
          </a:p>
        </p:txBody>
      </p:sp>
      <p:sp>
        <p:nvSpPr>
          <p:cNvPr id="3" name="Content Placeholder 2">
            <a:extLst>
              <a:ext uri="{FF2B5EF4-FFF2-40B4-BE49-F238E27FC236}">
                <a16:creationId xmlns:a16="http://schemas.microsoft.com/office/drawing/2014/main" id="{686465E8-08E6-42FB-A107-2E4B9898C94A}"/>
              </a:ext>
            </a:extLst>
          </p:cNvPr>
          <p:cNvSpPr>
            <a:spLocks noGrp="1"/>
          </p:cNvSpPr>
          <p:nvPr>
            <p:ph idx="1"/>
          </p:nvPr>
        </p:nvSpPr>
        <p:spPr>
          <a:xfrm>
            <a:off x="6908801" y="2113236"/>
            <a:ext cx="5098471" cy="4643739"/>
          </a:xfrm>
        </p:spPr>
        <p:txBody>
          <a:bodyPr>
            <a:normAutofit fontScale="85000" lnSpcReduction="20000"/>
          </a:bodyPr>
          <a:lstStyle/>
          <a:p>
            <a:r>
              <a:rPr lang="en-US" dirty="0"/>
              <a:t>Put in your call sign. If you already have an account, put in your password.</a:t>
            </a:r>
          </a:p>
          <a:p>
            <a:r>
              <a:rPr lang="en-US" dirty="0"/>
              <a:t>If you don’t already have an account leave the password blank. Your account will be created the first time you connect with the system. You will be able to get this email the second time you connect. You should then update the password field with the password sent to you.</a:t>
            </a:r>
          </a:p>
          <a:p>
            <a:r>
              <a:rPr lang="en-US" dirty="0"/>
              <a:t>Your address will be</a:t>
            </a:r>
            <a:br>
              <a:rPr lang="en-US" dirty="0"/>
            </a:br>
            <a:r>
              <a:rPr lang="en-US" dirty="0"/>
              <a:t>      &lt;your callsign&gt;@winlink.org</a:t>
            </a:r>
          </a:p>
          <a:p>
            <a:r>
              <a:rPr lang="en-US" dirty="0"/>
              <a:t>Fill in your grid square</a:t>
            </a:r>
            <a:br>
              <a:rPr lang="en-US" dirty="0"/>
            </a:br>
            <a:r>
              <a:rPr lang="en-US" dirty="0"/>
              <a:t>(e.g. CM97am for Lake Elizabeth);</a:t>
            </a:r>
            <a:br>
              <a:rPr lang="en-US" dirty="0"/>
            </a:br>
            <a:r>
              <a:rPr lang="en-US" sz="1800" dirty="0"/>
              <a:t>https://www.levinecentral.com/ham/grid_square.php</a:t>
            </a:r>
          </a:p>
          <a:p>
            <a:r>
              <a:rPr lang="en-US" dirty="0"/>
              <a:t>Fill the rest of the fields appropriately.</a:t>
            </a:r>
          </a:p>
          <a:p>
            <a:r>
              <a:rPr lang="en-US" dirty="0"/>
              <a:t>Press “Update” and you will be taken back to the main screen.</a:t>
            </a:r>
          </a:p>
        </p:txBody>
      </p:sp>
      <p:pic>
        <p:nvPicPr>
          <p:cNvPr id="4" name="Picture 3">
            <a:extLst>
              <a:ext uri="{FF2B5EF4-FFF2-40B4-BE49-F238E27FC236}">
                <a16:creationId xmlns:a16="http://schemas.microsoft.com/office/drawing/2014/main" id="{48E8CFA8-4771-46DA-8EAB-83CF65B8FE1F}"/>
              </a:ext>
            </a:extLst>
          </p:cNvPr>
          <p:cNvPicPr>
            <a:picLocks noChangeAspect="1"/>
          </p:cNvPicPr>
          <p:nvPr/>
        </p:nvPicPr>
        <p:blipFill>
          <a:blip r:embed="rId2"/>
          <a:stretch>
            <a:fillRect/>
          </a:stretch>
        </p:blipFill>
        <p:spPr>
          <a:xfrm>
            <a:off x="184729" y="2113237"/>
            <a:ext cx="6724072" cy="4643739"/>
          </a:xfrm>
          <a:prstGeom prst="rect">
            <a:avLst/>
          </a:prstGeom>
        </p:spPr>
      </p:pic>
    </p:spTree>
    <p:extLst>
      <p:ext uri="{BB962C8B-B14F-4D97-AF65-F5344CB8AC3E}">
        <p14:creationId xmlns:p14="http://schemas.microsoft.com/office/powerpoint/2010/main" val="1309980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8774A-4EC8-4D9F-BDCA-DFB67424EF3E}"/>
              </a:ext>
            </a:extLst>
          </p:cNvPr>
          <p:cNvSpPr>
            <a:spLocks noGrp="1"/>
          </p:cNvSpPr>
          <p:nvPr>
            <p:ph type="title"/>
          </p:nvPr>
        </p:nvSpPr>
        <p:spPr/>
        <p:txBody>
          <a:bodyPr/>
          <a:lstStyle/>
          <a:p>
            <a:r>
              <a:rPr lang="en-US" dirty="0"/>
              <a:t>Set up </a:t>
            </a:r>
            <a:r>
              <a:rPr lang="en-US" dirty="0" err="1"/>
              <a:t>Winlink</a:t>
            </a:r>
            <a:r>
              <a:rPr lang="en-US" dirty="0"/>
              <a:t> – Settings, </a:t>
            </a:r>
            <a:r>
              <a:rPr lang="de-DE" dirty="0"/>
              <a:t>Preferences</a:t>
            </a:r>
            <a:endParaRPr lang="en-US" dirty="0"/>
          </a:p>
        </p:txBody>
      </p:sp>
      <p:sp>
        <p:nvSpPr>
          <p:cNvPr id="3" name="Content Placeholder 2">
            <a:extLst>
              <a:ext uri="{FF2B5EF4-FFF2-40B4-BE49-F238E27FC236}">
                <a16:creationId xmlns:a16="http://schemas.microsoft.com/office/drawing/2014/main" id="{500C5A95-DC8C-41E1-A5E5-2BC261E85FC0}"/>
              </a:ext>
            </a:extLst>
          </p:cNvPr>
          <p:cNvSpPr>
            <a:spLocks noGrp="1"/>
          </p:cNvSpPr>
          <p:nvPr>
            <p:ph idx="1"/>
          </p:nvPr>
        </p:nvSpPr>
        <p:spPr>
          <a:xfrm>
            <a:off x="4067908" y="2161028"/>
            <a:ext cx="5648747" cy="3599316"/>
          </a:xfrm>
        </p:spPr>
        <p:txBody>
          <a:bodyPr/>
          <a:lstStyle/>
          <a:p>
            <a:r>
              <a:rPr lang="en-US" dirty="0"/>
              <a:t>Set message read acknowledgements to OFF</a:t>
            </a:r>
          </a:p>
          <a:p>
            <a:r>
              <a:rPr lang="en-US" dirty="0"/>
              <a:t>Set add contacts entry to ON</a:t>
            </a:r>
          </a:p>
          <a:p>
            <a:r>
              <a:rPr lang="en-US" dirty="0"/>
              <a:t>Press “Update” and you will be taken back to the main screen.</a:t>
            </a:r>
          </a:p>
          <a:p>
            <a:endParaRPr lang="en-US" dirty="0"/>
          </a:p>
        </p:txBody>
      </p:sp>
      <p:pic>
        <p:nvPicPr>
          <p:cNvPr id="5" name="Picture 4">
            <a:extLst>
              <a:ext uri="{FF2B5EF4-FFF2-40B4-BE49-F238E27FC236}">
                <a16:creationId xmlns:a16="http://schemas.microsoft.com/office/drawing/2014/main" id="{54EC183C-6CA0-4325-AC5C-7EFA644C48DC}"/>
              </a:ext>
            </a:extLst>
          </p:cNvPr>
          <p:cNvPicPr>
            <a:picLocks noChangeAspect="1"/>
          </p:cNvPicPr>
          <p:nvPr/>
        </p:nvPicPr>
        <p:blipFill>
          <a:blip r:embed="rId2"/>
          <a:stretch>
            <a:fillRect/>
          </a:stretch>
        </p:blipFill>
        <p:spPr>
          <a:xfrm>
            <a:off x="167120" y="2075295"/>
            <a:ext cx="3767571" cy="4671106"/>
          </a:xfrm>
          <a:prstGeom prst="rect">
            <a:avLst/>
          </a:prstGeom>
        </p:spPr>
      </p:pic>
    </p:spTree>
    <p:extLst>
      <p:ext uri="{BB962C8B-B14F-4D97-AF65-F5344CB8AC3E}">
        <p14:creationId xmlns:p14="http://schemas.microsoft.com/office/powerpoint/2010/main" val="2702981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5DFA8-25A0-4D28-AF1C-D90519D26CEF}"/>
              </a:ext>
            </a:extLst>
          </p:cNvPr>
          <p:cNvSpPr>
            <a:spLocks noGrp="1"/>
          </p:cNvSpPr>
          <p:nvPr>
            <p:ph type="title"/>
          </p:nvPr>
        </p:nvSpPr>
        <p:spPr/>
        <p:txBody>
          <a:bodyPr/>
          <a:lstStyle/>
          <a:p>
            <a:r>
              <a:rPr lang="en-US" dirty="0" err="1"/>
              <a:t>Winlink</a:t>
            </a:r>
            <a:r>
              <a:rPr lang="en-US" dirty="0"/>
              <a:t> Express main screen</a:t>
            </a:r>
          </a:p>
        </p:txBody>
      </p:sp>
      <p:sp>
        <p:nvSpPr>
          <p:cNvPr id="3" name="Content Placeholder 2">
            <a:extLst>
              <a:ext uri="{FF2B5EF4-FFF2-40B4-BE49-F238E27FC236}">
                <a16:creationId xmlns:a16="http://schemas.microsoft.com/office/drawing/2014/main" id="{D6A3A66B-D7BD-4268-AD8F-2EB179915073}"/>
              </a:ext>
            </a:extLst>
          </p:cNvPr>
          <p:cNvSpPr>
            <a:spLocks noGrp="1"/>
          </p:cNvSpPr>
          <p:nvPr>
            <p:ph idx="1"/>
          </p:nvPr>
        </p:nvSpPr>
        <p:spPr>
          <a:xfrm>
            <a:off x="8200570" y="2100165"/>
            <a:ext cx="3845429" cy="4646216"/>
          </a:xfrm>
        </p:spPr>
        <p:txBody>
          <a:bodyPr>
            <a:normAutofit lnSpcReduction="10000"/>
          </a:bodyPr>
          <a:lstStyle/>
          <a:p>
            <a:r>
              <a:rPr lang="en-US" dirty="0"/>
              <a:t>You call sign will be in the upper left corner</a:t>
            </a:r>
          </a:p>
          <a:p>
            <a:r>
              <a:rPr lang="en-US" dirty="0"/>
              <a:t>On the top toward the right is the connection method in a drop down box and a link “Open Session”.</a:t>
            </a:r>
          </a:p>
          <a:p>
            <a:r>
              <a:rPr lang="en-US" dirty="0"/>
              <a:t>(You can get back to the previous screen when you need to by clicking “Settings”)</a:t>
            </a:r>
          </a:p>
          <a:p>
            <a:r>
              <a:rPr lang="en-US" dirty="0"/>
              <a:t>Select "</a:t>
            </a:r>
            <a:r>
              <a:rPr lang="en-US" dirty="0" err="1"/>
              <a:t>Winlink</a:t>
            </a:r>
            <a:r>
              <a:rPr lang="en-US" dirty="0"/>
              <a:t> telnet" and click the field "Open session". New dialog...</a:t>
            </a:r>
          </a:p>
        </p:txBody>
      </p:sp>
      <p:pic>
        <p:nvPicPr>
          <p:cNvPr id="4" name="Picture 3">
            <a:extLst>
              <a:ext uri="{FF2B5EF4-FFF2-40B4-BE49-F238E27FC236}">
                <a16:creationId xmlns:a16="http://schemas.microsoft.com/office/drawing/2014/main" id="{BC8FC664-9555-4DE9-87F6-CC4683DD1D52}"/>
              </a:ext>
            </a:extLst>
          </p:cNvPr>
          <p:cNvPicPr>
            <a:picLocks noChangeAspect="1"/>
          </p:cNvPicPr>
          <p:nvPr/>
        </p:nvPicPr>
        <p:blipFill>
          <a:blip r:embed="rId2"/>
          <a:stretch>
            <a:fillRect/>
          </a:stretch>
        </p:blipFill>
        <p:spPr>
          <a:xfrm>
            <a:off x="146000" y="2100165"/>
            <a:ext cx="8054571" cy="4646216"/>
          </a:xfrm>
          <a:prstGeom prst="rect">
            <a:avLst/>
          </a:prstGeom>
        </p:spPr>
      </p:pic>
    </p:spTree>
    <p:extLst>
      <p:ext uri="{BB962C8B-B14F-4D97-AF65-F5344CB8AC3E}">
        <p14:creationId xmlns:p14="http://schemas.microsoft.com/office/powerpoint/2010/main" val="3950117555"/>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604</TotalTime>
  <Words>1432</Words>
  <Application>Microsoft Office PowerPoint</Application>
  <PresentationFormat>Widescreen</PresentationFormat>
  <Paragraphs>141</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Trebuchet MS</vt:lpstr>
      <vt:lpstr>Berlin</vt:lpstr>
      <vt:lpstr>Winlink and flmsg</vt:lpstr>
      <vt:lpstr>Three parts...</vt:lpstr>
      <vt:lpstr>What is Winlink?</vt:lpstr>
      <vt:lpstr>Why Winlink?</vt:lpstr>
      <vt:lpstr>Install Winlink and flmsg</vt:lpstr>
      <vt:lpstr>Winlink Express main screen</vt:lpstr>
      <vt:lpstr>Set up Winlink – Settings, Winlink Express Setup  (with thanks to DeKalb ARES, GA)</vt:lpstr>
      <vt:lpstr>Set up Winlink – Settings, Preferences</vt:lpstr>
      <vt:lpstr>Winlink Express main screen</vt:lpstr>
      <vt:lpstr>Winlink session screen</vt:lpstr>
      <vt:lpstr>Install flmsg</vt:lpstr>
      <vt:lpstr>BREAK</vt:lpstr>
      <vt:lpstr>Winlink: First Steps</vt:lpstr>
      <vt:lpstr>What is flmsg?</vt:lpstr>
      <vt:lpstr>flmsg: first steps</vt:lpstr>
      <vt:lpstr>Winlink forms</vt:lpstr>
      <vt:lpstr>BREAK</vt:lpstr>
      <vt:lpstr>Considerations</vt:lpstr>
      <vt:lpstr>Winlink connections</vt:lpstr>
      <vt:lpstr>VARA group buy?</vt:lpstr>
      <vt:lpstr>There's work to do: develop Workflow!</vt:lpstr>
      <vt:lpstr>WinLink Wednesday - CA</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Winlink and flmsg</dc:title>
  <dc:creator>Bernhard Hailer</dc:creator>
  <cp:lastModifiedBy>Bernhard Hailer</cp:lastModifiedBy>
  <cp:revision>31</cp:revision>
  <dcterms:created xsi:type="dcterms:W3CDTF">2020-05-30T22:38:05Z</dcterms:created>
  <dcterms:modified xsi:type="dcterms:W3CDTF">2020-07-18T20:47:07Z</dcterms:modified>
</cp:coreProperties>
</file>